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8" r:id="rId2"/>
    <p:sldId id="274" r:id="rId3"/>
    <p:sldId id="275" r:id="rId4"/>
    <p:sldId id="259" r:id="rId5"/>
    <p:sldId id="1408" r:id="rId6"/>
    <p:sldId id="1410" r:id="rId7"/>
    <p:sldId id="1409" r:id="rId8"/>
    <p:sldId id="1399" r:id="rId9"/>
    <p:sldId id="1431" r:id="rId10"/>
    <p:sldId id="277" r:id="rId11"/>
    <p:sldId id="1428" r:id="rId12"/>
    <p:sldId id="1398" r:id="rId13"/>
    <p:sldId id="1421" r:id="rId14"/>
    <p:sldId id="1422" r:id="rId15"/>
    <p:sldId id="1400" r:id="rId16"/>
    <p:sldId id="1419" r:id="rId17"/>
    <p:sldId id="1420" r:id="rId18"/>
    <p:sldId id="1402" r:id="rId19"/>
    <p:sldId id="1423" r:id="rId20"/>
    <p:sldId id="1403" r:id="rId21"/>
    <p:sldId id="1424" r:id="rId22"/>
    <p:sldId id="1425" r:id="rId23"/>
    <p:sldId id="268" r:id="rId24"/>
    <p:sldId id="1411" r:id="rId25"/>
    <p:sldId id="1412" r:id="rId26"/>
    <p:sldId id="1401" r:id="rId27"/>
    <p:sldId id="1426" r:id="rId28"/>
    <p:sldId id="1413" r:id="rId29"/>
    <p:sldId id="1427" r:id="rId30"/>
    <p:sldId id="1414" r:id="rId31"/>
    <p:sldId id="1415" r:id="rId32"/>
    <p:sldId id="1430" r:id="rId33"/>
    <p:sldId id="273" r:id="rId34"/>
    <p:sldId id="1429" r:id="rId35"/>
    <p:sldId id="1405" r:id="rId36"/>
    <p:sldId id="1389" r:id="rId37"/>
    <p:sldId id="257" r:id="rId3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D840"/>
    <a:srgbClr val="0505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426" autoAdjust="0"/>
    <p:restoredTop sz="94660"/>
  </p:normalViewPr>
  <p:slideViewPr>
    <p:cSldViewPr snapToGrid="0">
      <p:cViewPr varScale="1">
        <p:scale>
          <a:sx n="179" d="100"/>
          <a:sy n="179" d="100"/>
        </p:scale>
        <p:origin x="43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BA1B4F-E864-477A-BFF7-470506A586E9}" type="datetimeFigureOut">
              <a:rPr lang="de-DE" smtClean="0"/>
              <a:t>20.01.26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EE1E52-F916-44A7-A1AD-CFB884872051}" type="slidenum">
              <a:rPr lang="de-DE" smtClean="0"/>
              <a:t>‹Nr.›</a:t>
            </a:fld>
            <a:endParaRPr lang="de-DE"/>
          </a:p>
        </p:txBody>
      </p:sp>
    </p:spTree>
    <p:extLst>
      <p:ext uri="{BB962C8B-B14F-4D97-AF65-F5344CB8AC3E}">
        <p14:creationId xmlns:p14="http://schemas.microsoft.com/office/powerpoint/2010/main" val="129902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594FD3D-FDA6-40E6-AF53-5CA50B193EBF}" type="slidenum">
              <a:rPr lang="de-DE" smtClean="0"/>
              <a:t>2</a:t>
            </a:fld>
            <a:endParaRPr lang="de-DE"/>
          </a:p>
        </p:txBody>
      </p:sp>
    </p:spTree>
    <p:extLst>
      <p:ext uri="{BB962C8B-B14F-4D97-AF65-F5344CB8AC3E}">
        <p14:creationId xmlns:p14="http://schemas.microsoft.com/office/powerpoint/2010/main" val="4163502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solidFill>
                  <a:schemeClr val="bg1"/>
                </a:solidFill>
              </a:rPr>
              <a:t>edulution.io</a:t>
            </a:r>
            <a:r>
              <a:rPr lang="de-DE" dirty="0">
                <a:solidFill>
                  <a:schemeClr val="bg1"/>
                </a:solidFill>
              </a:rPr>
              <a:t> – User Interface</a:t>
            </a:r>
          </a:p>
          <a:p>
            <a:pPr marL="285750" indent="-285750">
              <a:buFontTx/>
              <a:buChar char="-"/>
            </a:pPr>
            <a:endParaRPr lang="de-DE" dirty="0">
              <a:solidFill>
                <a:schemeClr val="bg1"/>
              </a:solidFill>
            </a:endParaRPr>
          </a:p>
          <a:p>
            <a:r>
              <a:rPr lang="de-DE" dirty="0">
                <a:solidFill>
                  <a:schemeClr val="bg1"/>
                </a:solidFill>
              </a:rPr>
              <a:t>Edulution ergänzt</a:t>
            </a:r>
          </a:p>
          <a:p>
            <a:r>
              <a:rPr lang="de-DE" dirty="0">
                <a:solidFill>
                  <a:schemeClr val="bg1"/>
                </a:solidFill>
              </a:rPr>
              <a:t>Die Schulserverlösung </a:t>
            </a:r>
            <a:r>
              <a:rPr lang="de-DE" b="1" dirty="0">
                <a:solidFill>
                  <a:schemeClr val="bg1"/>
                </a:solidFill>
              </a:rPr>
              <a:t>linuxmuster.net </a:t>
            </a:r>
            <a:r>
              <a:rPr lang="de-DE" dirty="0">
                <a:solidFill>
                  <a:schemeClr val="bg1"/>
                </a:solidFill>
              </a:rPr>
              <a:t>um zusätzliche Module, die individuell zusammengestellt und flexibel angepasst werden können. </a:t>
            </a:r>
          </a:p>
          <a:p>
            <a:r>
              <a:rPr lang="de-DE" dirty="0">
                <a:solidFill>
                  <a:schemeClr val="bg1"/>
                </a:solidFill>
              </a:rPr>
              <a:t>Durch die Kombination bewährter Open-Source-Technologien mit kommerziellen Lösungen, wird Edulution zu einem robusten, zuverlässigen und sicheren Bildungspaket für vielfältige Anwendungen.</a:t>
            </a:r>
          </a:p>
          <a:p>
            <a:endParaRPr lang="de-DE" dirty="0"/>
          </a:p>
        </p:txBody>
      </p:sp>
      <p:sp>
        <p:nvSpPr>
          <p:cNvPr id="4" name="Foliennummernplatzhalter 3"/>
          <p:cNvSpPr>
            <a:spLocks noGrp="1"/>
          </p:cNvSpPr>
          <p:nvPr>
            <p:ph type="sldNum" sz="quarter" idx="5"/>
          </p:nvPr>
        </p:nvSpPr>
        <p:spPr/>
        <p:txBody>
          <a:bodyPr/>
          <a:lstStyle/>
          <a:p>
            <a:fld id="{A594FD3D-FDA6-40E6-AF53-5CA50B193EBF}" type="slidenum">
              <a:rPr lang="de-DE" smtClean="0"/>
              <a:t>12</a:t>
            </a:fld>
            <a:endParaRPr lang="de-DE"/>
          </a:p>
        </p:txBody>
      </p:sp>
    </p:spTree>
    <p:extLst>
      <p:ext uri="{BB962C8B-B14F-4D97-AF65-F5344CB8AC3E}">
        <p14:creationId xmlns:p14="http://schemas.microsoft.com/office/powerpoint/2010/main" val="534293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45128-1B52-EAE7-EC1D-0FD0AC99402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F3DDDE4-9B95-A09E-9537-0249023B0BC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E542CCD-7D90-04E7-DC72-06FEBCB4B5D4}"/>
              </a:ext>
            </a:extLst>
          </p:cNvPr>
          <p:cNvSpPr>
            <a:spLocks noGrp="1"/>
          </p:cNvSpPr>
          <p:nvPr>
            <p:ph type="body" idx="1"/>
          </p:nvPr>
        </p:nvSpPr>
        <p:spPr/>
        <p:txBody>
          <a:bodyPr/>
          <a:lstStyle/>
          <a:p>
            <a:r>
              <a:rPr lang="de-DE" dirty="0" err="1">
                <a:solidFill>
                  <a:schemeClr val="bg1"/>
                </a:solidFill>
              </a:rPr>
              <a:t>edulution.io</a:t>
            </a:r>
            <a:r>
              <a:rPr lang="de-DE" dirty="0">
                <a:solidFill>
                  <a:schemeClr val="bg1"/>
                </a:solidFill>
              </a:rPr>
              <a:t> – User Interface</a:t>
            </a:r>
          </a:p>
          <a:p>
            <a:pPr marL="285750" indent="-285750">
              <a:buFontTx/>
              <a:buChar char="-"/>
            </a:pPr>
            <a:endParaRPr lang="de-DE" dirty="0">
              <a:solidFill>
                <a:schemeClr val="bg1"/>
              </a:solidFill>
            </a:endParaRPr>
          </a:p>
          <a:p>
            <a:r>
              <a:rPr lang="de-DE" dirty="0">
                <a:solidFill>
                  <a:schemeClr val="bg1"/>
                </a:solidFill>
              </a:rPr>
              <a:t>Edulution ergänzt</a:t>
            </a:r>
          </a:p>
          <a:p>
            <a:r>
              <a:rPr lang="de-DE" dirty="0">
                <a:solidFill>
                  <a:schemeClr val="bg1"/>
                </a:solidFill>
              </a:rPr>
              <a:t>Die Schulserverlösung </a:t>
            </a:r>
            <a:r>
              <a:rPr lang="de-DE" b="1" dirty="0">
                <a:solidFill>
                  <a:schemeClr val="bg1"/>
                </a:solidFill>
              </a:rPr>
              <a:t>linuxmuster.net </a:t>
            </a:r>
            <a:r>
              <a:rPr lang="de-DE" dirty="0">
                <a:solidFill>
                  <a:schemeClr val="bg1"/>
                </a:solidFill>
              </a:rPr>
              <a:t>um zusätzliche Module, die individuell zusammengestellt und flexibel angepasst werden können. </a:t>
            </a:r>
          </a:p>
          <a:p>
            <a:r>
              <a:rPr lang="de-DE" dirty="0">
                <a:solidFill>
                  <a:schemeClr val="bg1"/>
                </a:solidFill>
              </a:rPr>
              <a:t>Durch die Kombination bewährter Open-Source-Technologien mit kommerziellen Lösungen, wird Edulution zu einem robusten, zuverlässigen und sicheren Bildungspaket für vielfältige Anwendungen.</a:t>
            </a:r>
          </a:p>
          <a:p>
            <a:endParaRPr lang="de-DE" dirty="0"/>
          </a:p>
        </p:txBody>
      </p:sp>
      <p:sp>
        <p:nvSpPr>
          <p:cNvPr id="4" name="Foliennummernplatzhalter 3">
            <a:extLst>
              <a:ext uri="{FF2B5EF4-FFF2-40B4-BE49-F238E27FC236}">
                <a16:creationId xmlns:a16="http://schemas.microsoft.com/office/drawing/2014/main" id="{370E1098-2048-D350-72E0-7958E8582965}"/>
              </a:ext>
            </a:extLst>
          </p:cNvPr>
          <p:cNvSpPr>
            <a:spLocks noGrp="1"/>
          </p:cNvSpPr>
          <p:nvPr>
            <p:ph type="sldNum" sz="quarter" idx="5"/>
          </p:nvPr>
        </p:nvSpPr>
        <p:spPr/>
        <p:txBody>
          <a:bodyPr/>
          <a:lstStyle/>
          <a:p>
            <a:fld id="{A594FD3D-FDA6-40E6-AF53-5CA50B193EBF}" type="slidenum">
              <a:rPr lang="de-DE" smtClean="0"/>
              <a:t>13</a:t>
            </a:fld>
            <a:endParaRPr lang="de-DE"/>
          </a:p>
        </p:txBody>
      </p:sp>
    </p:spTree>
    <p:extLst>
      <p:ext uri="{BB962C8B-B14F-4D97-AF65-F5344CB8AC3E}">
        <p14:creationId xmlns:p14="http://schemas.microsoft.com/office/powerpoint/2010/main" val="1596194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CE48C-9982-575C-E25A-61E8E3E1FA4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43E5A5D-F346-0DBE-917B-C69D17CDE8B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4B70BCF-C589-6B2A-9C5E-AB6A9535B554}"/>
              </a:ext>
            </a:extLst>
          </p:cNvPr>
          <p:cNvSpPr>
            <a:spLocks noGrp="1"/>
          </p:cNvSpPr>
          <p:nvPr>
            <p:ph type="body" idx="1"/>
          </p:nvPr>
        </p:nvSpPr>
        <p:spPr/>
        <p:txBody>
          <a:bodyPr/>
          <a:lstStyle/>
          <a:p>
            <a:r>
              <a:rPr lang="de-DE" dirty="0" err="1">
                <a:solidFill>
                  <a:schemeClr val="bg1"/>
                </a:solidFill>
              </a:rPr>
              <a:t>edulution.io</a:t>
            </a:r>
            <a:r>
              <a:rPr lang="de-DE" dirty="0">
                <a:solidFill>
                  <a:schemeClr val="bg1"/>
                </a:solidFill>
              </a:rPr>
              <a:t> – User Interface</a:t>
            </a:r>
          </a:p>
          <a:p>
            <a:pPr marL="285750" indent="-285750">
              <a:buFontTx/>
              <a:buChar char="-"/>
            </a:pPr>
            <a:endParaRPr lang="de-DE" dirty="0">
              <a:solidFill>
                <a:schemeClr val="bg1"/>
              </a:solidFill>
            </a:endParaRPr>
          </a:p>
          <a:p>
            <a:r>
              <a:rPr lang="de-DE" dirty="0">
                <a:solidFill>
                  <a:schemeClr val="bg1"/>
                </a:solidFill>
              </a:rPr>
              <a:t>Edulution ergänzt</a:t>
            </a:r>
          </a:p>
          <a:p>
            <a:r>
              <a:rPr lang="de-DE" dirty="0">
                <a:solidFill>
                  <a:schemeClr val="bg1"/>
                </a:solidFill>
              </a:rPr>
              <a:t>Die Schulserverlösung </a:t>
            </a:r>
            <a:r>
              <a:rPr lang="de-DE" b="1" dirty="0">
                <a:solidFill>
                  <a:schemeClr val="bg1"/>
                </a:solidFill>
              </a:rPr>
              <a:t>linuxmuster.net </a:t>
            </a:r>
            <a:r>
              <a:rPr lang="de-DE" dirty="0">
                <a:solidFill>
                  <a:schemeClr val="bg1"/>
                </a:solidFill>
              </a:rPr>
              <a:t>um zusätzliche Module, die individuell zusammengestellt und flexibel angepasst werden können. </a:t>
            </a:r>
          </a:p>
          <a:p>
            <a:r>
              <a:rPr lang="de-DE" dirty="0">
                <a:solidFill>
                  <a:schemeClr val="bg1"/>
                </a:solidFill>
              </a:rPr>
              <a:t>Durch die Kombination bewährter Open-Source-Technologien mit kommerziellen Lösungen, wird Edulution zu einem robusten, zuverlässigen und sicheren Bildungspaket für vielfältige Anwendungen.</a:t>
            </a:r>
          </a:p>
          <a:p>
            <a:endParaRPr lang="de-DE" dirty="0"/>
          </a:p>
        </p:txBody>
      </p:sp>
      <p:sp>
        <p:nvSpPr>
          <p:cNvPr id="4" name="Foliennummernplatzhalter 3">
            <a:extLst>
              <a:ext uri="{FF2B5EF4-FFF2-40B4-BE49-F238E27FC236}">
                <a16:creationId xmlns:a16="http://schemas.microsoft.com/office/drawing/2014/main" id="{A3AF4282-AB26-C2B4-C73C-9D18BF1621E9}"/>
              </a:ext>
            </a:extLst>
          </p:cNvPr>
          <p:cNvSpPr>
            <a:spLocks noGrp="1"/>
          </p:cNvSpPr>
          <p:nvPr>
            <p:ph type="sldNum" sz="quarter" idx="5"/>
          </p:nvPr>
        </p:nvSpPr>
        <p:spPr/>
        <p:txBody>
          <a:bodyPr/>
          <a:lstStyle/>
          <a:p>
            <a:fld id="{A594FD3D-FDA6-40E6-AF53-5CA50B193EBF}" type="slidenum">
              <a:rPr lang="de-DE" smtClean="0"/>
              <a:t>14</a:t>
            </a:fld>
            <a:endParaRPr lang="de-DE"/>
          </a:p>
        </p:txBody>
      </p:sp>
    </p:spTree>
    <p:extLst>
      <p:ext uri="{BB962C8B-B14F-4D97-AF65-F5344CB8AC3E}">
        <p14:creationId xmlns:p14="http://schemas.microsoft.com/office/powerpoint/2010/main" val="1610392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E-Mails sind heute ein unverzichtbarer Bestandteil der Kommunikation.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Mit seinen kollaborativen Funktionen bietet </a:t>
            </a:r>
            <a:r>
              <a:rPr lang="de-DE" b="0" i="0" dirty="0" err="1">
                <a:solidFill>
                  <a:schemeClr val="bg1"/>
                </a:solidFill>
                <a:effectLst/>
              </a:rPr>
              <a:t>Mailcow</a:t>
            </a:r>
            <a:r>
              <a:rPr lang="de-DE" b="0" i="0" dirty="0">
                <a:solidFill>
                  <a:schemeClr val="bg1"/>
                </a:solidFill>
                <a:effectLst/>
              </a:rPr>
              <a:t>  E-Mails, Termine und Kontakte, die gemeinsam </a:t>
            </a:r>
            <a:r>
              <a:rPr lang="de-DE" dirty="0">
                <a:solidFill>
                  <a:schemeClr val="bg1"/>
                </a:solidFill>
              </a:rPr>
              <a:t>genutzt</a:t>
            </a:r>
            <a:r>
              <a:rPr lang="de-DE" b="0" i="0" dirty="0">
                <a:solidFill>
                  <a:schemeClr val="bg1"/>
                </a:solidFill>
                <a:effectLst/>
              </a:rPr>
              <a:t> und verwaltet werden können.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Dank der mobilen Synchronisation sind E-Mails und Daten stets und überall zugänglich.</a:t>
            </a:r>
            <a:endParaRPr lang="de-DE" dirty="0">
              <a:solidFill>
                <a:schemeClr val="bg1"/>
              </a:solidFill>
            </a:endParaRPr>
          </a:p>
          <a:p>
            <a:endParaRPr lang="de-DE" dirty="0"/>
          </a:p>
        </p:txBody>
      </p:sp>
      <p:sp>
        <p:nvSpPr>
          <p:cNvPr id="4" name="Foliennummernplatzhalter 3"/>
          <p:cNvSpPr>
            <a:spLocks noGrp="1"/>
          </p:cNvSpPr>
          <p:nvPr>
            <p:ph type="sldNum" sz="quarter" idx="5"/>
          </p:nvPr>
        </p:nvSpPr>
        <p:spPr/>
        <p:txBody>
          <a:bodyPr/>
          <a:lstStyle/>
          <a:p>
            <a:fld id="{A594FD3D-FDA6-40E6-AF53-5CA50B193EBF}" type="slidenum">
              <a:rPr lang="de-DE" smtClean="0"/>
              <a:t>15</a:t>
            </a:fld>
            <a:endParaRPr lang="de-DE"/>
          </a:p>
        </p:txBody>
      </p:sp>
    </p:spTree>
    <p:extLst>
      <p:ext uri="{BB962C8B-B14F-4D97-AF65-F5344CB8AC3E}">
        <p14:creationId xmlns:p14="http://schemas.microsoft.com/office/powerpoint/2010/main" val="732149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3B157-A0D8-B2A6-50BE-A03E4C4FA84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AA05734-20D0-8B06-4A21-D5420572E84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60C3BAC-C846-2594-825A-84FEB3AF1F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E-Mails sind heute ein unverzichtbarer Bestandteil der Kommunikation.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Mit seinen kollaborativen Funktionen bietet </a:t>
            </a:r>
            <a:r>
              <a:rPr lang="de-DE" b="0" i="0" dirty="0" err="1">
                <a:solidFill>
                  <a:schemeClr val="bg1"/>
                </a:solidFill>
                <a:effectLst/>
              </a:rPr>
              <a:t>Mailcow</a:t>
            </a:r>
            <a:r>
              <a:rPr lang="de-DE" b="0" i="0" dirty="0">
                <a:solidFill>
                  <a:schemeClr val="bg1"/>
                </a:solidFill>
                <a:effectLst/>
              </a:rPr>
              <a:t>  E-Mails, Termine und Kontakte, die gemeinsam </a:t>
            </a:r>
            <a:r>
              <a:rPr lang="de-DE" dirty="0">
                <a:solidFill>
                  <a:schemeClr val="bg1"/>
                </a:solidFill>
              </a:rPr>
              <a:t>genutzt</a:t>
            </a:r>
            <a:r>
              <a:rPr lang="de-DE" b="0" i="0" dirty="0">
                <a:solidFill>
                  <a:schemeClr val="bg1"/>
                </a:solidFill>
                <a:effectLst/>
              </a:rPr>
              <a:t> und verwaltet werden können.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Dank der mobilen Synchronisation sind E-Mails und Daten stets und überall zugänglich.</a:t>
            </a:r>
            <a:endParaRPr lang="de-DE" dirty="0">
              <a:solidFill>
                <a:schemeClr val="bg1"/>
              </a:solidFill>
            </a:endParaRPr>
          </a:p>
          <a:p>
            <a:endParaRPr lang="de-DE" dirty="0"/>
          </a:p>
        </p:txBody>
      </p:sp>
      <p:sp>
        <p:nvSpPr>
          <p:cNvPr id="4" name="Foliennummernplatzhalter 3">
            <a:extLst>
              <a:ext uri="{FF2B5EF4-FFF2-40B4-BE49-F238E27FC236}">
                <a16:creationId xmlns:a16="http://schemas.microsoft.com/office/drawing/2014/main" id="{0FB0A7B4-BE6F-C4C4-CD8D-D490A089E29C}"/>
              </a:ext>
            </a:extLst>
          </p:cNvPr>
          <p:cNvSpPr>
            <a:spLocks noGrp="1"/>
          </p:cNvSpPr>
          <p:nvPr>
            <p:ph type="sldNum" sz="quarter" idx="5"/>
          </p:nvPr>
        </p:nvSpPr>
        <p:spPr/>
        <p:txBody>
          <a:bodyPr/>
          <a:lstStyle/>
          <a:p>
            <a:fld id="{A594FD3D-FDA6-40E6-AF53-5CA50B193EBF}" type="slidenum">
              <a:rPr lang="de-DE" smtClean="0"/>
              <a:t>16</a:t>
            </a:fld>
            <a:endParaRPr lang="de-DE"/>
          </a:p>
        </p:txBody>
      </p:sp>
    </p:spTree>
    <p:extLst>
      <p:ext uri="{BB962C8B-B14F-4D97-AF65-F5344CB8AC3E}">
        <p14:creationId xmlns:p14="http://schemas.microsoft.com/office/powerpoint/2010/main" val="1059260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CE482-6AFC-3D84-84DD-3ECFBF9F4D5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BE3B63F-4C0C-D6F4-A42F-9E58B78CDE9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C15D13E-3D4B-1AC9-1B9F-230F4566CE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E-Mails sind heute ein unverzichtbarer Bestandteil der Kommunikation.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Mit seinen kollaborativen Funktionen bietet </a:t>
            </a:r>
            <a:r>
              <a:rPr lang="de-DE" b="0" i="0" dirty="0" err="1">
                <a:solidFill>
                  <a:schemeClr val="bg1"/>
                </a:solidFill>
                <a:effectLst/>
              </a:rPr>
              <a:t>Mailcow</a:t>
            </a:r>
            <a:r>
              <a:rPr lang="de-DE" b="0" i="0" dirty="0">
                <a:solidFill>
                  <a:schemeClr val="bg1"/>
                </a:solidFill>
                <a:effectLst/>
              </a:rPr>
              <a:t>  E-Mails, Termine und Kontakte, die gemeinsam </a:t>
            </a:r>
            <a:r>
              <a:rPr lang="de-DE" dirty="0">
                <a:solidFill>
                  <a:schemeClr val="bg1"/>
                </a:solidFill>
              </a:rPr>
              <a:t>genutzt</a:t>
            </a:r>
            <a:r>
              <a:rPr lang="de-DE" b="0" i="0" dirty="0">
                <a:solidFill>
                  <a:schemeClr val="bg1"/>
                </a:solidFill>
                <a:effectLst/>
              </a:rPr>
              <a:t> und verwaltet werden können.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Dank der mobilen Synchronisation sind E-Mails und Daten stets und überall zugänglich.</a:t>
            </a:r>
            <a:endParaRPr lang="de-DE" dirty="0">
              <a:solidFill>
                <a:schemeClr val="bg1"/>
              </a:solidFill>
            </a:endParaRPr>
          </a:p>
          <a:p>
            <a:endParaRPr lang="de-DE" dirty="0"/>
          </a:p>
        </p:txBody>
      </p:sp>
      <p:sp>
        <p:nvSpPr>
          <p:cNvPr id="4" name="Foliennummernplatzhalter 3">
            <a:extLst>
              <a:ext uri="{FF2B5EF4-FFF2-40B4-BE49-F238E27FC236}">
                <a16:creationId xmlns:a16="http://schemas.microsoft.com/office/drawing/2014/main" id="{D29C00CF-186A-FBBE-D061-0CB0D3290F2A}"/>
              </a:ext>
            </a:extLst>
          </p:cNvPr>
          <p:cNvSpPr>
            <a:spLocks noGrp="1"/>
          </p:cNvSpPr>
          <p:nvPr>
            <p:ph type="sldNum" sz="quarter" idx="5"/>
          </p:nvPr>
        </p:nvSpPr>
        <p:spPr/>
        <p:txBody>
          <a:bodyPr/>
          <a:lstStyle/>
          <a:p>
            <a:fld id="{A594FD3D-FDA6-40E6-AF53-5CA50B193EBF}" type="slidenum">
              <a:rPr lang="de-DE" smtClean="0"/>
              <a:t>17</a:t>
            </a:fld>
            <a:endParaRPr lang="de-DE"/>
          </a:p>
        </p:txBody>
      </p:sp>
    </p:spTree>
    <p:extLst>
      <p:ext uri="{BB962C8B-B14F-4D97-AF65-F5344CB8AC3E}">
        <p14:creationId xmlns:p14="http://schemas.microsoft.com/office/powerpoint/2010/main" val="3256651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chemeClr val="bg1"/>
                </a:solidFill>
                <a:effectLst/>
              </a:rPr>
              <a:t>Die Filesharing-Funktion von </a:t>
            </a:r>
            <a:r>
              <a:rPr lang="de-DE" b="0" i="0" dirty="0" err="1">
                <a:solidFill>
                  <a:schemeClr val="bg1"/>
                </a:solidFill>
                <a:effectLst/>
              </a:rPr>
              <a:t>Edulution.io</a:t>
            </a:r>
            <a:r>
              <a:rPr lang="de-DE" b="0" i="0" dirty="0">
                <a:solidFill>
                  <a:schemeClr val="bg1"/>
                </a:solidFill>
                <a:effectLst/>
              </a:rPr>
              <a:t> ermöglicht es Nutzern, Dateien schnell und sicher innerhalb der Plattform zu teilen. </a:t>
            </a:r>
          </a:p>
          <a:p>
            <a:r>
              <a:rPr lang="de-DE" b="0" i="0" dirty="0">
                <a:solidFill>
                  <a:schemeClr val="bg1"/>
                </a:solidFill>
                <a:effectLst/>
              </a:rPr>
              <a:t>Benutzer können Dokumente einfach hochladen und mit anderen Lehrern oder Lernenden teilen. Die Funktion unterstützt die Zusammenarbeit, indem sie einen zentralen Ort für den Zugriff auf gemeinsam genutzten Materialien bietet sowie das direkte Bearbeiten im Webbrowser.</a:t>
            </a:r>
            <a:endParaRPr lang="de-DE" dirty="0">
              <a:solidFill>
                <a:schemeClr val="bg1"/>
              </a:solidFill>
            </a:endParaRPr>
          </a:p>
          <a:p>
            <a:endParaRPr lang="de-DE" dirty="0"/>
          </a:p>
        </p:txBody>
      </p:sp>
      <p:sp>
        <p:nvSpPr>
          <p:cNvPr id="4" name="Foliennummernplatzhalter 3"/>
          <p:cNvSpPr>
            <a:spLocks noGrp="1"/>
          </p:cNvSpPr>
          <p:nvPr>
            <p:ph type="sldNum" sz="quarter" idx="5"/>
          </p:nvPr>
        </p:nvSpPr>
        <p:spPr/>
        <p:txBody>
          <a:bodyPr/>
          <a:lstStyle/>
          <a:p>
            <a:fld id="{A594FD3D-FDA6-40E6-AF53-5CA50B193EBF}" type="slidenum">
              <a:rPr lang="de-DE" smtClean="0"/>
              <a:t>18</a:t>
            </a:fld>
            <a:endParaRPr lang="de-DE"/>
          </a:p>
        </p:txBody>
      </p:sp>
    </p:spTree>
    <p:extLst>
      <p:ext uri="{BB962C8B-B14F-4D97-AF65-F5344CB8AC3E}">
        <p14:creationId xmlns:p14="http://schemas.microsoft.com/office/powerpoint/2010/main" val="1480424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0E416-0D44-C8F8-A712-D643771DA14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4AA69B3-A1E7-4DE4-CB23-B02B9FA8F28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2ED11E3-0903-11D2-8D76-02A9C4076BAC}"/>
              </a:ext>
            </a:extLst>
          </p:cNvPr>
          <p:cNvSpPr>
            <a:spLocks noGrp="1"/>
          </p:cNvSpPr>
          <p:nvPr>
            <p:ph type="body" idx="1"/>
          </p:nvPr>
        </p:nvSpPr>
        <p:spPr/>
        <p:txBody>
          <a:bodyPr/>
          <a:lstStyle/>
          <a:p>
            <a:r>
              <a:rPr lang="de-DE" b="0" i="0" dirty="0">
                <a:solidFill>
                  <a:schemeClr val="bg1"/>
                </a:solidFill>
                <a:effectLst/>
              </a:rPr>
              <a:t>Die Filesharing-Funktion von </a:t>
            </a:r>
            <a:r>
              <a:rPr lang="de-DE" b="0" i="0" dirty="0" err="1">
                <a:solidFill>
                  <a:schemeClr val="bg1"/>
                </a:solidFill>
                <a:effectLst/>
              </a:rPr>
              <a:t>Edulution.io</a:t>
            </a:r>
            <a:r>
              <a:rPr lang="de-DE" b="0" i="0" dirty="0">
                <a:solidFill>
                  <a:schemeClr val="bg1"/>
                </a:solidFill>
                <a:effectLst/>
              </a:rPr>
              <a:t> ermöglicht es Nutzern, Dateien schnell und sicher innerhalb der Plattform zu teilen. </a:t>
            </a:r>
          </a:p>
          <a:p>
            <a:r>
              <a:rPr lang="de-DE" b="0" i="0" dirty="0">
                <a:solidFill>
                  <a:schemeClr val="bg1"/>
                </a:solidFill>
                <a:effectLst/>
              </a:rPr>
              <a:t>Benutzer können Dokumente einfach hochladen und mit anderen Lehrern oder Lernenden teilen. Die Funktion unterstützt die Zusammenarbeit, indem sie einen zentralen Ort für den Zugriff auf gemeinsam genutzten Materialien bietet sowie das direkte Bearbeiten im Webbrowser.</a:t>
            </a:r>
            <a:endParaRPr lang="de-DE" dirty="0">
              <a:solidFill>
                <a:schemeClr val="bg1"/>
              </a:solidFill>
            </a:endParaRPr>
          </a:p>
          <a:p>
            <a:endParaRPr lang="de-DE" dirty="0"/>
          </a:p>
        </p:txBody>
      </p:sp>
      <p:sp>
        <p:nvSpPr>
          <p:cNvPr id="4" name="Foliennummernplatzhalter 3">
            <a:extLst>
              <a:ext uri="{FF2B5EF4-FFF2-40B4-BE49-F238E27FC236}">
                <a16:creationId xmlns:a16="http://schemas.microsoft.com/office/drawing/2014/main" id="{C189F00C-EAE8-01B8-57CF-75E9C698EE11}"/>
              </a:ext>
            </a:extLst>
          </p:cNvPr>
          <p:cNvSpPr>
            <a:spLocks noGrp="1"/>
          </p:cNvSpPr>
          <p:nvPr>
            <p:ph type="sldNum" sz="quarter" idx="5"/>
          </p:nvPr>
        </p:nvSpPr>
        <p:spPr/>
        <p:txBody>
          <a:bodyPr/>
          <a:lstStyle/>
          <a:p>
            <a:fld id="{A594FD3D-FDA6-40E6-AF53-5CA50B193EBF}" type="slidenum">
              <a:rPr lang="de-DE" smtClean="0"/>
              <a:t>19</a:t>
            </a:fld>
            <a:endParaRPr lang="de-DE"/>
          </a:p>
        </p:txBody>
      </p:sp>
    </p:spTree>
    <p:extLst>
      <p:ext uri="{BB962C8B-B14F-4D97-AF65-F5344CB8AC3E}">
        <p14:creationId xmlns:p14="http://schemas.microsoft.com/office/powerpoint/2010/main" val="3653692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Die Umfrage-Funktion von </a:t>
            </a:r>
            <a:r>
              <a:rPr lang="de-DE" b="0" i="0" dirty="0" err="1">
                <a:solidFill>
                  <a:schemeClr val="bg1"/>
                </a:solidFill>
                <a:effectLst/>
              </a:rPr>
              <a:t>Edulution.io</a:t>
            </a:r>
            <a:r>
              <a:rPr lang="de-DE" b="0" i="0" dirty="0">
                <a:solidFill>
                  <a:schemeClr val="bg1"/>
                </a:solidFill>
                <a:effectLst/>
              </a:rPr>
              <a:t> ermöglicht es Nutzern, schnell und einfach Umfragen zu erstellen und zu verteilen.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Lehrkräfte können verschiedene Fragetypen verwenden, um Feedback zu sammeln.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Die Ergebnisse werden automatisch ausgewertet und in übersichtlichen Grafiken präsentiert, was die Analyse und Nutzung der Daten erleichtert. Ideal zur Verbesserung von Unterricht und Lernprozessen.</a:t>
            </a:r>
            <a:endParaRPr lang="de-DE" dirty="0">
              <a:solidFill>
                <a:schemeClr val="bg1"/>
              </a:solidFill>
            </a:endParaRPr>
          </a:p>
          <a:p>
            <a:endParaRPr lang="de-DE" dirty="0"/>
          </a:p>
        </p:txBody>
      </p:sp>
      <p:sp>
        <p:nvSpPr>
          <p:cNvPr id="4" name="Foliennummernplatzhalter 3"/>
          <p:cNvSpPr>
            <a:spLocks noGrp="1"/>
          </p:cNvSpPr>
          <p:nvPr>
            <p:ph type="sldNum" sz="quarter" idx="5"/>
          </p:nvPr>
        </p:nvSpPr>
        <p:spPr/>
        <p:txBody>
          <a:bodyPr/>
          <a:lstStyle/>
          <a:p>
            <a:fld id="{A594FD3D-FDA6-40E6-AF53-5CA50B193EBF}" type="slidenum">
              <a:rPr lang="de-DE" smtClean="0"/>
              <a:t>20</a:t>
            </a:fld>
            <a:endParaRPr lang="de-DE"/>
          </a:p>
        </p:txBody>
      </p:sp>
    </p:spTree>
    <p:extLst>
      <p:ext uri="{BB962C8B-B14F-4D97-AF65-F5344CB8AC3E}">
        <p14:creationId xmlns:p14="http://schemas.microsoft.com/office/powerpoint/2010/main" val="651429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11A68-BF12-BE45-4DBA-7A3E39FCD38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AE78B32-5353-7901-ACCF-F8D8C3140A9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396B2A0-AA58-19CB-AFB8-E1F5EA5C3D9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Die Umfrage-Funktion von </a:t>
            </a:r>
            <a:r>
              <a:rPr lang="de-DE" b="0" i="0" dirty="0" err="1">
                <a:solidFill>
                  <a:schemeClr val="bg1"/>
                </a:solidFill>
                <a:effectLst/>
              </a:rPr>
              <a:t>Edulution.io</a:t>
            </a:r>
            <a:r>
              <a:rPr lang="de-DE" b="0" i="0" dirty="0">
                <a:solidFill>
                  <a:schemeClr val="bg1"/>
                </a:solidFill>
                <a:effectLst/>
              </a:rPr>
              <a:t> ermöglicht es Nutzern, schnell und einfach Umfragen zu erstellen und zu verteilen.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Lehrkräfte können verschiedene Fragetypen verwenden, um Feedback zu sammeln.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Die Ergebnisse werden automatisch ausgewertet und in übersichtlichen Grafiken präsentiert, was die Analyse und Nutzung der Daten erleichtert. Ideal zur Verbesserung von Unterricht und Lernprozessen.</a:t>
            </a:r>
            <a:endParaRPr lang="de-DE" dirty="0">
              <a:solidFill>
                <a:schemeClr val="bg1"/>
              </a:solidFill>
            </a:endParaRPr>
          </a:p>
          <a:p>
            <a:endParaRPr lang="de-DE" dirty="0"/>
          </a:p>
        </p:txBody>
      </p:sp>
      <p:sp>
        <p:nvSpPr>
          <p:cNvPr id="4" name="Foliennummernplatzhalter 3">
            <a:extLst>
              <a:ext uri="{FF2B5EF4-FFF2-40B4-BE49-F238E27FC236}">
                <a16:creationId xmlns:a16="http://schemas.microsoft.com/office/drawing/2014/main" id="{33A517BF-163A-CCE1-0CE8-ADFBDA264B44}"/>
              </a:ext>
            </a:extLst>
          </p:cNvPr>
          <p:cNvSpPr>
            <a:spLocks noGrp="1"/>
          </p:cNvSpPr>
          <p:nvPr>
            <p:ph type="sldNum" sz="quarter" idx="5"/>
          </p:nvPr>
        </p:nvSpPr>
        <p:spPr/>
        <p:txBody>
          <a:bodyPr/>
          <a:lstStyle/>
          <a:p>
            <a:fld id="{A594FD3D-FDA6-40E6-AF53-5CA50B193EBF}" type="slidenum">
              <a:rPr lang="de-DE" smtClean="0"/>
              <a:t>21</a:t>
            </a:fld>
            <a:endParaRPr lang="de-DE"/>
          </a:p>
        </p:txBody>
      </p:sp>
    </p:spTree>
    <p:extLst>
      <p:ext uri="{BB962C8B-B14F-4D97-AF65-F5344CB8AC3E}">
        <p14:creationId xmlns:p14="http://schemas.microsoft.com/office/powerpoint/2010/main" val="1486669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bg1"/>
                </a:solidFill>
              </a:rPr>
              <a:t>Aus diesem Grund unterstützen wir auch die Kampagne „Public Money, Public Code“ der </a:t>
            </a:r>
            <a:r>
              <a:rPr lang="de-DE" b="1" dirty="0" err="1">
                <a:solidFill>
                  <a:schemeClr val="bg1"/>
                </a:solidFill>
              </a:rPr>
              <a:t>fsfe</a:t>
            </a:r>
            <a:r>
              <a:rPr lang="de-DE" b="1" dirty="0">
                <a:solidFill>
                  <a:schemeClr val="bg1"/>
                </a:solidFill>
              </a:rPr>
              <a:t> (Free Software </a:t>
            </a:r>
            <a:r>
              <a:rPr lang="de-DE" b="1" dirty="0" err="1">
                <a:solidFill>
                  <a:schemeClr val="bg1"/>
                </a:solidFill>
              </a:rPr>
              <a:t>Foundation</a:t>
            </a:r>
            <a:r>
              <a:rPr lang="de-DE" b="1" dirty="0">
                <a:solidFill>
                  <a:schemeClr val="bg1"/>
                </a:solidFill>
              </a:rPr>
              <a:t> Europe).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bg1"/>
                </a:solidFill>
              </a:rPr>
              <a:t>Denn auch wir sind der Meinung, dass mit öffentlichen Geldern finanzierte Software als freie Software bzw. Open-Source Lizenz veröffentlicht werden sollte.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bg1"/>
                </a:solidFill>
              </a:rPr>
              <a:t>Stehen von der Allgemeinheit bezahlte Anwendungen auch tatsächlich allen zur Verfügung, können Programme von jedem verwendet und sogar verbessert werden.</a:t>
            </a:r>
          </a:p>
          <a:p>
            <a:endParaRPr lang="de-DE" b="1" dirty="0">
              <a:solidFill>
                <a:schemeClr val="bg1"/>
              </a:solidFill>
            </a:endParaRPr>
          </a:p>
          <a:p>
            <a:r>
              <a:rPr lang="de-DE" b="0" dirty="0">
                <a:solidFill>
                  <a:schemeClr val="bg1"/>
                </a:solidFill>
              </a:rPr>
              <a:t>Transparenz, Zusammenarbeit und offener Zugang zu Informationen sind essenziell zur Förderung einer freien</a:t>
            </a:r>
          </a:p>
          <a:p>
            <a:r>
              <a:rPr lang="de-DE" b="0" dirty="0">
                <a:solidFill>
                  <a:schemeClr val="bg1"/>
                </a:solidFill>
              </a:rPr>
              <a:t>und gerechten Gesellschaft. Als Technologielieferant für Eigenentwicklungen und Open-Source-Lösungen liegt uns viel an der Souveränität der deutschen bzw. europäischen IT, daher legen wir unseren Fokus auf quelloffene Software.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solidFill>
                <a:schemeClr val="bg1"/>
              </a:solidFill>
            </a:endParaRPr>
          </a:p>
          <a:p>
            <a:endParaRPr lang="de-DE" dirty="0"/>
          </a:p>
        </p:txBody>
      </p:sp>
      <p:sp>
        <p:nvSpPr>
          <p:cNvPr id="4" name="Foliennummernplatzhalter 3"/>
          <p:cNvSpPr>
            <a:spLocks noGrp="1"/>
          </p:cNvSpPr>
          <p:nvPr>
            <p:ph type="sldNum" sz="quarter" idx="5"/>
          </p:nvPr>
        </p:nvSpPr>
        <p:spPr/>
        <p:txBody>
          <a:bodyPr/>
          <a:lstStyle/>
          <a:p>
            <a:fld id="{A594FD3D-FDA6-40E6-AF53-5CA50B193EBF}" type="slidenum">
              <a:rPr lang="de-DE" smtClean="0"/>
              <a:t>3</a:t>
            </a:fld>
            <a:endParaRPr lang="de-DE"/>
          </a:p>
        </p:txBody>
      </p:sp>
    </p:spTree>
    <p:extLst>
      <p:ext uri="{BB962C8B-B14F-4D97-AF65-F5344CB8AC3E}">
        <p14:creationId xmlns:p14="http://schemas.microsoft.com/office/powerpoint/2010/main" val="4076363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D89AF-F796-3999-11E5-06F3CE85DCD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E61E301-1741-BD44-C14F-BE71D14E18F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37316E6-A68C-9A95-BDB1-79B8F8EA8A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Die Umfrage-Funktion von </a:t>
            </a:r>
            <a:r>
              <a:rPr lang="de-DE" b="0" i="0" dirty="0" err="1">
                <a:solidFill>
                  <a:schemeClr val="bg1"/>
                </a:solidFill>
                <a:effectLst/>
              </a:rPr>
              <a:t>Edulution.io</a:t>
            </a:r>
            <a:r>
              <a:rPr lang="de-DE" b="0" i="0" dirty="0">
                <a:solidFill>
                  <a:schemeClr val="bg1"/>
                </a:solidFill>
                <a:effectLst/>
              </a:rPr>
              <a:t> ermöglicht es Nutzern, schnell und einfach Umfragen zu erstellen und zu verteilen.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Lehrkräfte können verschiedene Fragetypen verwenden, um Feedback zu sammeln.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Die Ergebnisse werden automatisch ausgewertet und in übersichtlichen Grafiken präsentiert, was die Analyse und Nutzung der Daten erleichtert. Ideal zur Verbesserung von Unterricht und Lernprozessen.</a:t>
            </a:r>
            <a:endParaRPr lang="de-DE" dirty="0">
              <a:solidFill>
                <a:schemeClr val="bg1"/>
              </a:solidFill>
            </a:endParaRPr>
          </a:p>
          <a:p>
            <a:endParaRPr lang="de-DE" dirty="0"/>
          </a:p>
        </p:txBody>
      </p:sp>
      <p:sp>
        <p:nvSpPr>
          <p:cNvPr id="4" name="Foliennummernplatzhalter 3">
            <a:extLst>
              <a:ext uri="{FF2B5EF4-FFF2-40B4-BE49-F238E27FC236}">
                <a16:creationId xmlns:a16="http://schemas.microsoft.com/office/drawing/2014/main" id="{65CA9901-C323-A8CC-86A7-731977E1703E}"/>
              </a:ext>
            </a:extLst>
          </p:cNvPr>
          <p:cNvSpPr>
            <a:spLocks noGrp="1"/>
          </p:cNvSpPr>
          <p:nvPr>
            <p:ph type="sldNum" sz="quarter" idx="5"/>
          </p:nvPr>
        </p:nvSpPr>
        <p:spPr/>
        <p:txBody>
          <a:bodyPr/>
          <a:lstStyle/>
          <a:p>
            <a:fld id="{A594FD3D-FDA6-40E6-AF53-5CA50B193EBF}" type="slidenum">
              <a:rPr lang="de-DE" smtClean="0"/>
              <a:t>22</a:t>
            </a:fld>
            <a:endParaRPr lang="de-DE"/>
          </a:p>
        </p:txBody>
      </p:sp>
    </p:spTree>
    <p:extLst>
      <p:ext uri="{BB962C8B-B14F-4D97-AF65-F5344CB8AC3E}">
        <p14:creationId xmlns:p14="http://schemas.microsoft.com/office/powerpoint/2010/main" val="4165086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200" b="0" i="0" dirty="0">
                <a:solidFill>
                  <a:schemeClr val="bg1"/>
                </a:solidFill>
                <a:effectLst/>
                <a:latin typeface="arial" panose="020B0604020202020204" pitchFamily="34" charset="0"/>
              </a:rPr>
              <a:t>Das neue Unterrichtsmodul mit der Möglichkeit PCs auf Benutzerbasis zu steuern und zu verwalten. </a:t>
            </a:r>
          </a:p>
          <a:p>
            <a:pPr algn="l"/>
            <a:r>
              <a:rPr lang="de-DE" sz="1200" b="0" i="0" dirty="0">
                <a:solidFill>
                  <a:schemeClr val="bg1"/>
                </a:solidFill>
                <a:effectLst/>
                <a:latin typeface="arial" panose="020B0604020202020204" pitchFamily="34" charset="0"/>
              </a:rPr>
              <a:t>Neu integriert ist </a:t>
            </a:r>
            <a:r>
              <a:rPr lang="de-DE" sz="1200" b="0" i="0" dirty="0" err="1">
                <a:solidFill>
                  <a:schemeClr val="bg1"/>
                </a:solidFill>
                <a:effectLst/>
                <a:latin typeface="arial" panose="020B0604020202020204" pitchFamily="34" charset="0"/>
              </a:rPr>
              <a:t>Veyon</a:t>
            </a:r>
            <a:r>
              <a:rPr lang="de-DE" sz="1200" b="0" i="0" dirty="0">
                <a:solidFill>
                  <a:schemeClr val="bg1"/>
                </a:solidFill>
                <a:effectLst/>
                <a:latin typeface="arial" panose="020B0604020202020204" pitchFamily="34" charset="0"/>
              </a:rPr>
              <a:t> in die </a:t>
            </a:r>
            <a:r>
              <a:rPr lang="de-DE" sz="1200" b="0" i="0" dirty="0" err="1">
                <a:solidFill>
                  <a:schemeClr val="bg1"/>
                </a:solidFill>
                <a:effectLst/>
                <a:latin typeface="arial" panose="020B0604020202020204" pitchFamily="34" charset="0"/>
              </a:rPr>
              <a:t>edulution</a:t>
            </a:r>
            <a:r>
              <a:rPr lang="de-DE" sz="1200" b="0" i="0" dirty="0">
                <a:solidFill>
                  <a:schemeClr val="bg1"/>
                </a:solidFill>
                <a:effectLst/>
                <a:latin typeface="arial" panose="020B0604020202020204" pitchFamily="34" charset="0"/>
              </a:rPr>
              <a:t>-UI für den </a:t>
            </a:r>
            <a:r>
              <a:rPr lang="de-DE" sz="1200" b="0" i="0" dirty="0" err="1">
                <a:solidFill>
                  <a:schemeClr val="bg1"/>
                </a:solidFill>
                <a:effectLst/>
                <a:latin typeface="arial" panose="020B0604020202020204" pitchFamily="34" charset="0"/>
              </a:rPr>
              <a:t>echtzeit</a:t>
            </a:r>
            <a:r>
              <a:rPr lang="de-DE" sz="1200" b="0" i="0" dirty="0">
                <a:solidFill>
                  <a:schemeClr val="bg1"/>
                </a:solidFill>
                <a:effectLst/>
                <a:latin typeface="arial" panose="020B0604020202020204" pitchFamily="34" charset="0"/>
              </a:rPr>
              <a:t> Überblick der PCs der </a:t>
            </a:r>
            <a:r>
              <a:rPr lang="de-DE" sz="1200" b="0" i="0" dirty="0" err="1">
                <a:solidFill>
                  <a:schemeClr val="bg1"/>
                </a:solidFill>
                <a:effectLst/>
                <a:latin typeface="arial" panose="020B0604020202020204" pitchFamily="34" charset="0"/>
              </a:rPr>
              <a:t>Schüler:innen</a:t>
            </a:r>
            <a:endParaRPr lang="de-DE" sz="1200" b="0" i="0" dirty="0">
              <a:solidFill>
                <a:schemeClr val="bg1"/>
              </a:solidFill>
              <a:effectLst/>
              <a:latin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A594FD3D-FDA6-40E6-AF53-5CA50B193EBF}" type="slidenum">
              <a:rPr lang="de-DE" smtClean="0"/>
              <a:t>23</a:t>
            </a:fld>
            <a:endParaRPr lang="de-DE"/>
          </a:p>
        </p:txBody>
      </p:sp>
    </p:spTree>
    <p:extLst>
      <p:ext uri="{BB962C8B-B14F-4D97-AF65-F5344CB8AC3E}">
        <p14:creationId xmlns:p14="http://schemas.microsoft.com/office/powerpoint/2010/main" val="3780023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8110C-BD9E-191A-6739-EF5189DB4B0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A9B8A9D-938B-FE27-7BF3-CC09CC5ED04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EE3CF95-A6EA-28C3-F10B-7E4FB6486D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E-Mails sind heute ein unverzichtbarer Bestandteil der Kommunikation.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Mit seinen kollaborativen Funktionen bietet </a:t>
            </a:r>
            <a:r>
              <a:rPr lang="de-DE" b="0" i="0" dirty="0" err="1">
                <a:solidFill>
                  <a:schemeClr val="bg1"/>
                </a:solidFill>
                <a:effectLst/>
              </a:rPr>
              <a:t>Mailcow</a:t>
            </a:r>
            <a:r>
              <a:rPr lang="de-DE" b="0" i="0" dirty="0">
                <a:solidFill>
                  <a:schemeClr val="bg1"/>
                </a:solidFill>
                <a:effectLst/>
              </a:rPr>
              <a:t>  E-Mails, Termine und Kontakte, die gemeinsam </a:t>
            </a:r>
            <a:r>
              <a:rPr lang="de-DE" dirty="0">
                <a:solidFill>
                  <a:schemeClr val="bg1"/>
                </a:solidFill>
              </a:rPr>
              <a:t>genutzt</a:t>
            </a:r>
            <a:r>
              <a:rPr lang="de-DE" b="0" i="0" dirty="0">
                <a:solidFill>
                  <a:schemeClr val="bg1"/>
                </a:solidFill>
                <a:effectLst/>
              </a:rPr>
              <a:t> und verwaltet werden können.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Dank der mobilen Synchronisation sind E-Mails und Daten stets und überall zugänglich.</a:t>
            </a:r>
            <a:endParaRPr lang="de-DE" dirty="0">
              <a:solidFill>
                <a:schemeClr val="bg1"/>
              </a:solidFill>
            </a:endParaRPr>
          </a:p>
          <a:p>
            <a:endParaRPr lang="de-DE" dirty="0"/>
          </a:p>
        </p:txBody>
      </p:sp>
      <p:sp>
        <p:nvSpPr>
          <p:cNvPr id="4" name="Foliennummernplatzhalter 3">
            <a:extLst>
              <a:ext uri="{FF2B5EF4-FFF2-40B4-BE49-F238E27FC236}">
                <a16:creationId xmlns:a16="http://schemas.microsoft.com/office/drawing/2014/main" id="{01AFA69B-947E-44BA-4338-3DE5EAEB5789}"/>
              </a:ext>
            </a:extLst>
          </p:cNvPr>
          <p:cNvSpPr>
            <a:spLocks noGrp="1"/>
          </p:cNvSpPr>
          <p:nvPr>
            <p:ph type="sldNum" sz="quarter" idx="5"/>
          </p:nvPr>
        </p:nvSpPr>
        <p:spPr/>
        <p:txBody>
          <a:bodyPr/>
          <a:lstStyle/>
          <a:p>
            <a:fld id="{A594FD3D-FDA6-40E6-AF53-5CA50B193EBF}" type="slidenum">
              <a:rPr lang="de-DE" smtClean="0"/>
              <a:t>24</a:t>
            </a:fld>
            <a:endParaRPr lang="de-DE"/>
          </a:p>
        </p:txBody>
      </p:sp>
    </p:spTree>
    <p:extLst>
      <p:ext uri="{BB962C8B-B14F-4D97-AF65-F5344CB8AC3E}">
        <p14:creationId xmlns:p14="http://schemas.microsoft.com/office/powerpoint/2010/main" val="3254535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3F621-A74E-A21E-2796-D542651B8DB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0ED0855-627B-3851-ACDC-098A7F57C60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2F597D0-FA25-424D-DF7B-78C3827FC0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E-Mails sind heute ein unverzichtbarer Bestandteil der Kommunikation.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Mit seinen kollaborativen Funktionen bietet </a:t>
            </a:r>
            <a:r>
              <a:rPr lang="de-DE" b="0" i="0" dirty="0" err="1">
                <a:solidFill>
                  <a:schemeClr val="bg1"/>
                </a:solidFill>
                <a:effectLst/>
              </a:rPr>
              <a:t>Mailcow</a:t>
            </a:r>
            <a:r>
              <a:rPr lang="de-DE" b="0" i="0" dirty="0">
                <a:solidFill>
                  <a:schemeClr val="bg1"/>
                </a:solidFill>
                <a:effectLst/>
              </a:rPr>
              <a:t>  E-Mails, Termine und Kontakte, die gemeinsam </a:t>
            </a:r>
            <a:r>
              <a:rPr lang="de-DE" dirty="0">
                <a:solidFill>
                  <a:schemeClr val="bg1"/>
                </a:solidFill>
              </a:rPr>
              <a:t>genutzt</a:t>
            </a:r>
            <a:r>
              <a:rPr lang="de-DE" b="0" i="0" dirty="0">
                <a:solidFill>
                  <a:schemeClr val="bg1"/>
                </a:solidFill>
                <a:effectLst/>
              </a:rPr>
              <a:t> und verwaltet werden können.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chemeClr val="bg1"/>
                </a:solidFill>
                <a:effectLst/>
              </a:rPr>
              <a:t>Dank der mobilen Synchronisation sind E-Mails und Daten stets und überall zugänglich.</a:t>
            </a:r>
            <a:endParaRPr lang="de-DE" dirty="0">
              <a:solidFill>
                <a:schemeClr val="bg1"/>
              </a:solidFill>
            </a:endParaRPr>
          </a:p>
          <a:p>
            <a:endParaRPr lang="de-DE" dirty="0"/>
          </a:p>
        </p:txBody>
      </p:sp>
      <p:sp>
        <p:nvSpPr>
          <p:cNvPr id="4" name="Foliennummernplatzhalter 3">
            <a:extLst>
              <a:ext uri="{FF2B5EF4-FFF2-40B4-BE49-F238E27FC236}">
                <a16:creationId xmlns:a16="http://schemas.microsoft.com/office/drawing/2014/main" id="{62A33208-736D-8E03-2ADF-7E12D088C323}"/>
              </a:ext>
            </a:extLst>
          </p:cNvPr>
          <p:cNvSpPr>
            <a:spLocks noGrp="1"/>
          </p:cNvSpPr>
          <p:nvPr>
            <p:ph type="sldNum" sz="quarter" idx="5"/>
          </p:nvPr>
        </p:nvSpPr>
        <p:spPr/>
        <p:txBody>
          <a:bodyPr/>
          <a:lstStyle/>
          <a:p>
            <a:fld id="{A594FD3D-FDA6-40E6-AF53-5CA50B193EBF}" type="slidenum">
              <a:rPr lang="de-DE" smtClean="0"/>
              <a:t>25</a:t>
            </a:fld>
            <a:endParaRPr lang="de-DE"/>
          </a:p>
        </p:txBody>
      </p:sp>
    </p:spTree>
    <p:extLst>
      <p:ext uri="{BB962C8B-B14F-4D97-AF65-F5344CB8AC3E}">
        <p14:creationId xmlns:p14="http://schemas.microsoft.com/office/powerpoint/2010/main" val="2975632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500A7-3D52-D900-1C21-606E83F162F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A0493D2-83EA-0394-0508-C857645BD5B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748C6BD-46AE-260C-E325-8FDAC326A6E7}"/>
              </a:ext>
            </a:extLst>
          </p:cNvPr>
          <p:cNvSpPr>
            <a:spLocks noGrp="1"/>
          </p:cNvSpPr>
          <p:nvPr>
            <p:ph type="body" idx="1"/>
          </p:nvPr>
        </p:nvSpPr>
        <p:spPr/>
        <p:txBody>
          <a:bodyPr/>
          <a:lstStyle/>
          <a:p>
            <a:pPr marL="171450" indent="-171450">
              <a:buFontTx/>
              <a:buChar char="-"/>
            </a:pPr>
            <a:r>
              <a:rPr lang="de-DE" dirty="0"/>
              <a:t>Chancengleichheit</a:t>
            </a:r>
          </a:p>
          <a:p>
            <a:pPr marL="171450" indent="-171450">
              <a:buFontTx/>
              <a:buChar char="-"/>
            </a:pPr>
            <a:r>
              <a:rPr lang="de-DE" dirty="0"/>
              <a:t>Lizenzpflichtige Software nach Hause für Schüler</a:t>
            </a:r>
          </a:p>
          <a:p>
            <a:pPr marL="171450" indent="-171450">
              <a:buFontTx/>
              <a:buChar char="-"/>
            </a:pPr>
            <a:r>
              <a:rPr lang="de-DE" dirty="0"/>
              <a:t>VDI auch innerhalb einer Schule (</a:t>
            </a:r>
            <a:r>
              <a:rPr lang="de-DE" dirty="0" err="1"/>
              <a:t>Thin</a:t>
            </a:r>
            <a:r>
              <a:rPr lang="de-DE" dirty="0"/>
              <a:t>-Clients) anstatt palettenweise PCs teuer kaufen zu müssen</a:t>
            </a:r>
          </a:p>
        </p:txBody>
      </p:sp>
      <p:sp>
        <p:nvSpPr>
          <p:cNvPr id="4" name="Foliennummernplatzhalter 3">
            <a:extLst>
              <a:ext uri="{FF2B5EF4-FFF2-40B4-BE49-F238E27FC236}">
                <a16:creationId xmlns:a16="http://schemas.microsoft.com/office/drawing/2014/main" id="{549903E1-B673-9A89-6483-6C22D5F14134}"/>
              </a:ext>
            </a:extLst>
          </p:cNvPr>
          <p:cNvSpPr>
            <a:spLocks noGrp="1"/>
          </p:cNvSpPr>
          <p:nvPr>
            <p:ph type="sldNum" sz="quarter" idx="5"/>
          </p:nvPr>
        </p:nvSpPr>
        <p:spPr/>
        <p:txBody>
          <a:bodyPr/>
          <a:lstStyle/>
          <a:p>
            <a:fld id="{A594FD3D-FDA6-40E6-AF53-5CA50B193EBF}" type="slidenum">
              <a:rPr lang="de-DE" smtClean="0"/>
              <a:t>29</a:t>
            </a:fld>
            <a:endParaRPr lang="de-DE"/>
          </a:p>
        </p:txBody>
      </p:sp>
    </p:spTree>
    <p:extLst>
      <p:ext uri="{BB962C8B-B14F-4D97-AF65-F5344CB8AC3E}">
        <p14:creationId xmlns:p14="http://schemas.microsoft.com/office/powerpoint/2010/main" val="2031341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13E40-BAC9-6F31-F195-392239DBFE8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7D5A8DC-A49A-2FF3-0FF4-E6B1FF9C06E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20C80C1-1E41-530D-9F7B-EB77DD6246BD}"/>
              </a:ext>
            </a:extLst>
          </p:cNvPr>
          <p:cNvSpPr>
            <a:spLocks noGrp="1"/>
          </p:cNvSpPr>
          <p:nvPr>
            <p:ph type="body" idx="1"/>
          </p:nvPr>
        </p:nvSpPr>
        <p:spPr/>
        <p:txBody>
          <a:bodyPr/>
          <a:lstStyle/>
          <a:p>
            <a:pPr marL="171450" indent="-171450">
              <a:buFontTx/>
              <a:buChar char="-"/>
            </a:pPr>
            <a:r>
              <a:rPr lang="de-DE" dirty="0"/>
              <a:t>Chancengleichheit</a:t>
            </a:r>
          </a:p>
          <a:p>
            <a:pPr marL="171450" indent="-171450">
              <a:buFontTx/>
              <a:buChar char="-"/>
            </a:pPr>
            <a:r>
              <a:rPr lang="de-DE" dirty="0"/>
              <a:t>Lizenzpflichtige Software nach Hause für Schüler</a:t>
            </a:r>
          </a:p>
          <a:p>
            <a:pPr marL="171450" indent="-171450">
              <a:buFontTx/>
              <a:buChar char="-"/>
            </a:pPr>
            <a:r>
              <a:rPr lang="de-DE" dirty="0"/>
              <a:t>VDI auch innerhalb einer Schule (</a:t>
            </a:r>
            <a:r>
              <a:rPr lang="de-DE" dirty="0" err="1"/>
              <a:t>Thin</a:t>
            </a:r>
            <a:r>
              <a:rPr lang="de-DE" dirty="0"/>
              <a:t>-Clients) anstatt palettenweise PCs teuer kaufen zu müssen</a:t>
            </a:r>
          </a:p>
        </p:txBody>
      </p:sp>
      <p:sp>
        <p:nvSpPr>
          <p:cNvPr id="4" name="Foliennummernplatzhalter 3">
            <a:extLst>
              <a:ext uri="{FF2B5EF4-FFF2-40B4-BE49-F238E27FC236}">
                <a16:creationId xmlns:a16="http://schemas.microsoft.com/office/drawing/2014/main" id="{E7044BB3-D4E3-2500-9E98-DCC883EA5100}"/>
              </a:ext>
            </a:extLst>
          </p:cNvPr>
          <p:cNvSpPr>
            <a:spLocks noGrp="1"/>
          </p:cNvSpPr>
          <p:nvPr>
            <p:ph type="sldNum" sz="quarter" idx="5"/>
          </p:nvPr>
        </p:nvSpPr>
        <p:spPr/>
        <p:txBody>
          <a:bodyPr/>
          <a:lstStyle/>
          <a:p>
            <a:fld id="{A594FD3D-FDA6-40E6-AF53-5CA50B193EBF}" type="slidenum">
              <a:rPr lang="de-DE" smtClean="0"/>
              <a:t>30</a:t>
            </a:fld>
            <a:endParaRPr lang="de-DE"/>
          </a:p>
        </p:txBody>
      </p:sp>
    </p:spTree>
    <p:extLst>
      <p:ext uri="{BB962C8B-B14F-4D97-AF65-F5344CB8AC3E}">
        <p14:creationId xmlns:p14="http://schemas.microsoft.com/office/powerpoint/2010/main" val="2969688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6FAE2-3D3F-1BC7-0636-576BD938908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036E05-14F2-C0FC-9814-D50DE0FD90C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B725DA8-6903-8456-13DF-A82568DB5442}"/>
              </a:ext>
            </a:extLst>
          </p:cNvPr>
          <p:cNvSpPr>
            <a:spLocks noGrp="1"/>
          </p:cNvSpPr>
          <p:nvPr>
            <p:ph type="body" idx="1"/>
          </p:nvPr>
        </p:nvSpPr>
        <p:spPr/>
        <p:txBody>
          <a:bodyPr/>
          <a:lstStyle/>
          <a:p>
            <a:pPr marL="171450" indent="-171450">
              <a:buFontTx/>
              <a:buChar char="-"/>
            </a:pPr>
            <a:r>
              <a:rPr lang="de-DE" dirty="0"/>
              <a:t>Chancengleichheit</a:t>
            </a:r>
          </a:p>
          <a:p>
            <a:pPr marL="171450" indent="-171450">
              <a:buFontTx/>
              <a:buChar char="-"/>
            </a:pPr>
            <a:r>
              <a:rPr lang="de-DE" dirty="0"/>
              <a:t>Lizenzpflichtige Software nach Hause für Schüler</a:t>
            </a:r>
          </a:p>
          <a:p>
            <a:pPr marL="171450" indent="-171450">
              <a:buFontTx/>
              <a:buChar char="-"/>
            </a:pPr>
            <a:r>
              <a:rPr lang="de-DE" dirty="0"/>
              <a:t>VDI auch innerhalb einer Schule (</a:t>
            </a:r>
            <a:r>
              <a:rPr lang="de-DE" dirty="0" err="1"/>
              <a:t>Thin</a:t>
            </a:r>
            <a:r>
              <a:rPr lang="de-DE" dirty="0"/>
              <a:t>-Clients) anstatt palettenweise PCs teuer kaufen zu müssen</a:t>
            </a:r>
          </a:p>
        </p:txBody>
      </p:sp>
      <p:sp>
        <p:nvSpPr>
          <p:cNvPr id="4" name="Foliennummernplatzhalter 3">
            <a:extLst>
              <a:ext uri="{FF2B5EF4-FFF2-40B4-BE49-F238E27FC236}">
                <a16:creationId xmlns:a16="http://schemas.microsoft.com/office/drawing/2014/main" id="{A1336C82-C597-CAD0-F610-840274FC95BD}"/>
              </a:ext>
            </a:extLst>
          </p:cNvPr>
          <p:cNvSpPr>
            <a:spLocks noGrp="1"/>
          </p:cNvSpPr>
          <p:nvPr>
            <p:ph type="sldNum" sz="quarter" idx="5"/>
          </p:nvPr>
        </p:nvSpPr>
        <p:spPr/>
        <p:txBody>
          <a:bodyPr/>
          <a:lstStyle/>
          <a:p>
            <a:fld id="{A594FD3D-FDA6-40E6-AF53-5CA50B193EBF}" type="slidenum">
              <a:rPr lang="de-DE" smtClean="0"/>
              <a:t>31</a:t>
            </a:fld>
            <a:endParaRPr lang="de-DE"/>
          </a:p>
        </p:txBody>
      </p:sp>
    </p:spTree>
    <p:extLst>
      <p:ext uri="{BB962C8B-B14F-4D97-AF65-F5344CB8AC3E}">
        <p14:creationId xmlns:p14="http://schemas.microsoft.com/office/powerpoint/2010/main" val="2794511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6FAE2-3D3F-1BC7-0636-576BD938908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036E05-14F2-C0FC-9814-D50DE0FD90C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B725DA8-6903-8456-13DF-A82568DB5442}"/>
              </a:ext>
            </a:extLst>
          </p:cNvPr>
          <p:cNvSpPr>
            <a:spLocks noGrp="1"/>
          </p:cNvSpPr>
          <p:nvPr>
            <p:ph type="body" idx="1"/>
          </p:nvPr>
        </p:nvSpPr>
        <p:spPr/>
        <p:txBody>
          <a:bodyPr/>
          <a:lstStyle/>
          <a:p>
            <a:pPr marL="171450" indent="-171450">
              <a:buFontTx/>
              <a:buChar char="-"/>
            </a:pPr>
            <a:r>
              <a:rPr lang="de-DE" dirty="0"/>
              <a:t>Chancengleichheit</a:t>
            </a:r>
          </a:p>
          <a:p>
            <a:pPr marL="171450" indent="-171450">
              <a:buFontTx/>
              <a:buChar char="-"/>
            </a:pPr>
            <a:r>
              <a:rPr lang="de-DE" dirty="0"/>
              <a:t>Lizenzpflichtige Software nach Hause für Schüler</a:t>
            </a:r>
          </a:p>
          <a:p>
            <a:pPr marL="171450" indent="-171450">
              <a:buFontTx/>
              <a:buChar char="-"/>
            </a:pPr>
            <a:r>
              <a:rPr lang="de-DE" dirty="0"/>
              <a:t>VDI auch innerhalb einer Schule (</a:t>
            </a:r>
            <a:r>
              <a:rPr lang="de-DE" dirty="0" err="1"/>
              <a:t>Thin</a:t>
            </a:r>
            <a:r>
              <a:rPr lang="de-DE" dirty="0"/>
              <a:t>-Clients) anstatt palettenweise PCs teuer kaufen zu müssen</a:t>
            </a:r>
          </a:p>
        </p:txBody>
      </p:sp>
      <p:sp>
        <p:nvSpPr>
          <p:cNvPr id="4" name="Foliennummernplatzhalter 3">
            <a:extLst>
              <a:ext uri="{FF2B5EF4-FFF2-40B4-BE49-F238E27FC236}">
                <a16:creationId xmlns:a16="http://schemas.microsoft.com/office/drawing/2014/main" id="{A1336C82-C597-CAD0-F610-840274FC95BD}"/>
              </a:ext>
            </a:extLst>
          </p:cNvPr>
          <p:cNvSpPr>
            <a:spLocks noGrp="1"/>
          </p:cNvSpPr>
          <p:nvPr>
            <p:ph type="sldNum" sz="quarter" idx="5"/>
          </p:nvPr>
        </p:nvSpPr>
        <p:spPr/>
        <p:txBody>
          <a:bodyPr/>
          <a:lstStyle/>
          <a:p>
            <a:fld id="{A594FD3D-FDA6-40E6-AF53-5CA50B193EBF}" type="slidenum">
              <a:rPr lang="de-DE" smtClean="0"/>
              <a:t>32</a:t>
            </a:fld>
            <a:endParaRPr lang="de-DE"/>
          </a:p>
        </p:txBody>
      </p:sp>
    </p:spTree>
    <p:extLst>
      <p:ext uri="{BB962C8B-B14F-4D97-AF65-F5344CB8AC3E}">
        <p14:creationId xmlns:p14="http://schemas.microsoft.com/office/powerpoint/2010/main" val="41047855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solidFill>
                  <a:schemeClr val="bg1"/>
                </a:solidFill>
              </a:rPr>
              <a:t>edulution.io</a:t>
            </a:r>
            <a:r>
              <a:rPr lang="de-DE" dirty="0">
                <a:solidFill>
                  <a:schemeClr val="bg1"/>
                </a:solidFill>
              </a:rPr>
              <a:t> – App Store</a:t>
            </a:r>
          </a:p>
          <a:p>
            <a:pPr marL="285750" indent="-285750">
              <a:buFontTx/>
              <a:buChar char="-"/>
            </a:pPr>
            <a:endParaRPr lang="de-DE" dirty="0">
              <a:solidFill>
                <a:schemeClr val="bg1"/>
              </a:solidFill>
            </a:endParaRPr>
          </a:p>
          <a:p>
            <a:r>
              <a:rPr lang="de-DE" b="1" dirty="0">
                <a:solidFill>
                  <a:schemeClr val="bg1"/>
                </a:solidFill>
              </a:rPr>
              <a:t>Edulution enthält einen integrierten App Store, der Module schnell und flexibel ergänzt – eingebettet, als Frame oder als Weiterleitung. </a:t>
            </a:r>
          </a:p>
          <a:p>
            <a:r>
              <a:rPr lang="de-DE" b="1" dirty="0">
                <a:solidFill>
                  <a:schemeClr val="bg1"/>
                </a:solidFill>
              </a:rPr>
              <a:t>Jede App kann individuell mit Icon und Bezeichnung angepasst werden, wodurch eine maßgeschneiderte Nutzung der Stärken von linuxmuster.net ermöglicht wird.</a:t>
            </a:r>
          </a:p>
          <a:p>
            <a:endParaRPr lang="de-DE" dirty="0"/>
          </a:p>
        </p:txBody>
      </p:sp>
      <p:sp>
        <p:nvSpPr>
          <p:cNvPr id="4" name="Foliennummernplatzhalter 3"/>
          <p:cNvSpPr>
            <a:spLocks noGrp="1"/>
          </p:cNvSpPr>
          <p:nvPr>
            <p:ph type="sldNum" sz="quarter" idx="5"/>
          </p:nvPr>
        </p:nvSpPr>
        <p:spPr/>
        <p:txBody>
          <a:bodyPr/>
          <a:lstStyle/>
          <a:p>
            <a:fld id="{A594FD3D-FDA6-40E6-AF53-5CA50B193EBF}" type="slidenum">
              <a:rPr lang="de-DE" smtClean="0"/>
              <a:t>33</a:t>
            </a:fld>
            <a:endParaRPr lang="de-DE"/>
          </a:p>
        </p:txBody>
      </p:sp>
    </p:spTree>
    <p:extLst>
      <p:ext uri="{BB962C8B-B14F-4D97-AF65-F5344CB8AC3E}">
        <p14:creationId xmlns:p14="http://schemas.microsoft.com/office/powerpoint/2010/main" val="15282627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CDB49-D139-EC70-F7E9-7926AE5AB5F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85E20F6-81D6-0862-C531-4E50812F76F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DC8438B-1823-0F68-E13A-0197824998CF}"/>
              </a:ext>
            </a:extLst>
          </p:cNvPr>
          <p:cNvSpPr>
            <a:spLocks noGrp="1"/>
          </p:cNvSpPr>
          <p:nvPr>
            <p:ph type="body" idx="1"/>
          </p:nvPr>
        </p:nvSpPr>
        <p:spPr/>
        <p:txBody>
          <a:bodyPr/>
          <a:lstStyle/>
          <a:p>
            <a:pPr marL="171450" indent="-171450">
              <a:buFontTx/>
              <a:buChar char="-"/>
            </a:pPr>
            <a:r>
              <a:rPr lang="de-DE" dirty="0"/>
              <a:t>Chancengleichheit</a:t>
            </a:r>
          </a:p>
          <a:p>
            <a:pPr marL="171450" indent="-171450">
              <a:buFontTx/>
              <a:buChar char="-"/>
            </a:pPr>
            <a:r>
              <a:rPr lang="de-DE" dirty="0"/>
              <a:t>Lizenzpflichtige Software nach Hause für Schüler</a:t>
            </a:r>
          </a:p>
          <a:p>
            <a:pPr marL="171450" indent="-171450">
              <a:buFontTx/>
              <a:buChar char="-"/>
            </a:pPr>
            <a:r>
              <a:rPr lang="de-DE" dirty="0"/>
              <a:t>VDI auch innerhalb einer Schule (</a:t>
            </a:r>
            <a:r>
              <a:rPr lang="de-DE" dirty="0" err="1"/>
              <a:t>Thin</a:t>
            </a:r>
            <a:r>
              <a:rPr lang="de-DE" dirty="0"/>
              <a:t>-Clients) anstatt palettenweise PCs teuer kaufen zu müssen</a:t>
            </a:r>
          </a:p>
        </p:txBody>
      </p:sp>
      <p:sp>
        <p:nvSpPr>
          <p:cNvPr id="4" name="Foliennummernplatzhalter 3">
            <a:extLst>
              <a:ext uri="{FF2B5EF4-FFF2-40B4-BE49-F238E27FC236}">
                <a16:creationId xmlns:a16="http://schemas.microsoft.com/office/drawing/2014/main" id="{DE48215D-41E8-DCE1-6E79-624B9DA3763B}"/>
              </a:ext>
            </a:extLst>
          </p:cNvPr>
          <p:cNvSpPr>
            <a:spLocks noGrp="1"/>
          </p:cNvSpPr>
          <p:nvPr>
            <p:ph type="sldNum" sz="quarter" idx="5"/>
          </p:nvPr>
        </p:nvSpPr>
        <p:spPr/>
        <p:txBody>
          <a:bodyPr/>
          <a:lstStyle/>
          <a:p>
            <a:fld id="{A594FD3D-FDA6-40E6-AF53-5CA50B193EBF}" type="slidenum">
              <a:rPr lang="de-DE" smtClean="0"/>
              <a:t>34</a:t>
            </a:fld>
            <a:endParaRPr lang="de-DE"/>
          </a:p>
        </p:txBody>
      </p:sp>
    </p:spTree>
    <p:extLst>
      <p:ext uri="{BB962C8B-B14F-4D97-AF65-F5344CB8AC3E}">
        <p14:creationId xmlns:p14="http://schemas.microsoft.com/office/powerpoint/2010/main" val="2866043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olidFill>
                  <a:schemeClr val="bg1"/>
                </a:solidFill>
              </a:rPr>
              <a:t>Nach jahrelanger Erfahrung in der Schul-IT und der Zusammenarbeit mit Schulträgern haben wir immer wieder die gleichen Herausforderungen erkannt:</a:t>
            </a:r>
          </a:p>
          <a:p>
            <a:endParaRPr lang="de-DE" dirty="0">
              <a:solidFill>
                <a:schemeClr val="bg1"/>
              </a:solidFill>
            </a:endParaRPr>
          </a:p>
          <a:p>
            <a:pPr marL="285750" indent="-285750">
              <a:buFont typeface="Arial" panose="020B0604020202020204" pitchFamily="34" charset="0"/>
              <a:buChar char="•"/>
            </a:pPr>
            <a:r>
              <a:rPr lang="de-DE" b="1" dirty="0">
                <a:solidFill>
                  <a:schemeClr val="bg1"/>
                </a:solidFill>
              </a:rPr>
              <a:t>Überlastete IT-Administratoren</a:t>
            </a:r>
            <a:r>
              <a:rPr lang="de-DE" dirty="0">
                <a:solidFill>
                  <a:schemeClr val="bg1"/>
                </a:solidFill>
              </a:rPr>
              <a:t>: Schul-IT-Teams stehen unter ständigem Druck, mit begrenzten Ressourcen komplexe IT-Infrastrukturen zu betreuen.</a:t>
            </a:r>
          </a:p>
          <a:p>
            <a:pPr marL="285750" indent="-285750">
              <a:buFont typeface="Arial" panose="020B0604020202020204" pitchFamily="34" charset="0"/>
              <a:buChar char="•"/>
            </a:pPr>
            <a:r>
              <a:rPr lang="de-DE" b="1" dirty="0">
                <a:solidFill>
                  <a:schemeClr val="bg1"/>
                </a:solidFill>
              </a:rPr>
              <a:t>Komplexe und unflexible Schulplattformen</a:t>
            </a:r>
            <a:r>
              <a:rPr lang="de-DE" dirty="0">
                <a:solidFill>
                  <a:schemeClr val="bg1"/>
                </a:solidFill>
              </a:rPr>
              <a:t>: Viele bestehende Lösungen sind schwer anpassbar, träge in der Entwicklung und entsprechen nicht den individuellen Bedürfnissen der Schulen.</a:t>
            </a:r>
          </a:p>
          <a:p>
            <a:pPr marL="285750" indent="-285750">
              <a:buFont typeface="Arial" panose="020B0604020202020204" pitchFamily="34" charset="0"/>
              <a:buChar char="•"/>
            </a:pPr>
            <a:r>
              <a:rPr lang="de-DE" b="1" dirty="0">
                <a:solidFill>
                  <a:schemeClr val="bg1"/>
                </a:solidFill>
              </a:rPr>
              <a:t>Hohe Lizenzkosten für geschlossene Systeme</a:t>
            </a:r>
            <a:r>
              <a:rPr lang="de-DE" dirty="0">
                <a:solidFill>
                  <a:schemeClr val="bg1"/>
                </a:solidFill>
              </a:rPr>
              <a:t>: Proprietäre Softwarelösungen sind teuer und führen zu Abhängigkeiten von einzelnen Anbietern, was langfristig finanzielle und strategische Risiken birgt.</a:t>
            </a:r>
          </a:p>
          <a:p>
            <a:pPr marL="285750" indent="-285750">
              <a:buFont typeface="Arial" panose="020B0604020202020204" pitchFamily="34" charset="0"/>
              <a:buChar char="•"/>
            </a:pPr>
            <a:r>
              <a:rPr lang="de-DE" b="1" dirty="0">
                <a:solidFill>
                  <a:schemeClr val="bg1"/>
                </a:solidFill>
              </a:rPr>
              <a:t>Datenschutzprobleme mit Cloud-Diensten</a:t>
            </a:r>
            <a:r>
              <a:rPr lang="de-DE" dirty="0">
                <a:solidFill>
                  <a:schemeClr val="bg1"/>
                </a:solidFill>
              </a:rPr>
              <a:t>: Viele cloudbasierte Lösungen entsprechen nicht den strengen Datenschutzanforderungen in Deutschland und der EU, was zu Unsicherheiten und Compliance-Problemen führt.</a:t>
            </a:r>
          </a:p>
          <a:p>
            <a:endParaRPr lang="de-DE" b="1" dirty="0">
              <a:solidFill>
                <a:schemeClr val="bg1"/>
              </a:solidFill>
            </a:endParaRPr>
          </a:p>
          <a:p>
            <a:r>
              <a:rPr lang="de-DE" dirty="0">
                <a:solidFill>
                  <a:schemeClr val="bg1"/>
                </a:solidFill>
              </a:rPr>
              <a:t>Mit </a:t>
            </a:r>
            <a:r>
              <a:rPr lang="de-DE" b="1" dirty="0" err="1">
                <a:solidFill>
                  <a:schemeClr val="bg1"/>
                </a:solidFill>
              </a:rPr>
              <a:t>edulution.io</a:t>
            </a:r>
            <a:r>
              <a:rPr lang="de-DE" dirty="0">
                <a:solidFill>
                  <a:schemeClr val="bg1"/>
                </a:solidFill>
              </a:rPr>
              <a:t> bieten wir eine </a:t>
            </a:r>
            <a:r>
              <a:rPr lang="de-DE" b="1" dirty="0">
                <a:solidFill>
                  <a:schemeClr val="bg1"/>
                </a:solidFill>
              </a:rPr>
              <a:t>Open-Source-Lösung</a:t>
            </a:r>
            <a:r>
              <a:rPr lang="de-DE" dirty="0">
                <a:solidFill>
                  <a:schemeClr val="bg1"/>
                </a:solidFill>
              </a:rPr>
              <a:t>, die speziell für die Anforderungen von Schulen entwickelt wurde. Wir setzen auf </a:t>
            </a:r>
            <a:r>
              <a:rPr lang="de-DE" b="1" dirty="0">
                <a:solidFill>
                  <a:schemeClr val="bg1"/>
                </a:solidFill>
              </a:rPr>
              <a:t>Flexibilität, Kosteneffizienz und Datenschutz</a:t>
            </a:r>
            <a:r>
              <a:rPr lang="de-DE" dirty="0">
                <a:solidFill>
                  <a:schemeClr val="bg1"/>
                </a:solidFill>
              </a:rPr>
              <a:t>, um eine nachhaltige IT-Lösung für Bildungseinrichtungen zu schaffen.</a:t>
            </a:r>
          </a:p>
          <a:p>
            <a:endParaRPr lang="de-DE" dirty="0"/>
          </a:p>
        </p:txBody>
      </p:sp>
      <p:sp>
        <p:nvSpPr>
          <p:cNvPr id="4" name="Foliennummernplatzhalter 3"/>
          <p:cNvSpPr>
            <a:spLocks noGrp="1"/>
          </p:cNvSpPr>
          <p:nvPr>
            <p:ph type="sldNum" sz="quarter" idx="5"/>
          </p:nvPr>
        </p:nvSpPr>
        <p:spPr/>
        <p:txBody>
          <a:bodyPr/>
          <a:lstStyle/>
          <a:p>
            <a:fld id="{A594FD3D-FDA6-40E6-AF53-5CA50B193EBF}" type="slidenum">
              <a:rPr lang="de-DE" smtClean="0"/>
              <a:t>4</a:t>
            </a:fld>
            <a:endParaRPr lang="de-DE"/>
          </a:p>
        </p:txBody>
      </p:sp>
    </p:spTree>
    <p:extLst>
      <p:ext uri="{BB962C8B-B14F-4D97-AF65-F5344CB8AC3E}">
        <p14:creationId xmlns:p14="http://schemas.microsoft.com/office/powerpoint/2010/main" val="2948478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solidFill>
                  <a:schemeClr val="bg1"/>
                </a:solidFill>
              </a:rPr>
              <a:t>Bereitstellung &amp; Support durch Fachhändler </a:t>
            </a:r>
            <a:r>
              <a:rPr lang="de-DE" dirty="0">
                <a:solidFill>
                  <a:schemeClr val="bg1"/>
                </a:solidFill>
              </a:rPr>
              <a:t>– </a:t>
            </a:r>
            <a:r>
              <a:rPr lang="de-DE" dirty="0" err="1">
                <a:solidFill>
                  <a:schemeClr val="bg1"/>
                </a:solidFill>
              </a:rPr>
              <a:t>edulution.io</a:t>
            </a:r>
            <a:r>
              <a:rPr lang="de-DE" dirty="0">
                <a:solidFill>
                  <a:schemeClr val="bg1"/>
                </a:solidFill>
              </a:rPr>
              <a:t> User Interface</a:t>
            </a:r>
          </a:p>
          <a:p>
            <a:endParaRPr lang="de-DE" dirty="0">
              <a:solidFill>
                <a:schemeClr val="bg1"/>
              </a:solidFill>
            </a:endParaRPr>
          </a:p>
          <a:p>
            <a:r>
              <a:rPr lang="de-DE" dirty="0">
                <a:solidFill>
                  <a:schemeClr val="bg1"/>
                </a:solidFill>
              </a:rPr>
              <a:t>Die Einrichtung und Bereitstellung von </a:t>
            </a:r>
            <a:r>
              <a:rPr lang="de-DE" b="1" dirty="0" err="1">
                <a:solidFill>
                  <a:schemeClr val="bg1"/>
                </a:solidFill>
              </a:rPr>
              <a:t>edulution</a:t>
            </a:r>
            <a:r>
              <a:rPr lang="de-DE" dirty="0">
                <a:solidFill>
                  <a:schemeClr val="bg1"/>
                </a:solidFill>
              </a:rPr>
              <a:t> erfolgt durch autorisierte Fachhändler, wie z. B. </a:t>
            </a:r>
            <a:r>
              <a:rPr lang="de-DE" b="1" dirty="0">
                <a:solidFill>
                  <a:schemeClr val="bg1"/>
                </a:solidFill>
              </a:rPr>
              <a:t>Netzint</a:t>
            </a:r>
            <a:r>
              <a:rPr lang="de-DE" dirty="0">
                <a:solidFill>
                  <a:schemeClr val="bg1"/>
                </a:solidFill>
              </a:rPr>
              <a:t>, um eine professionelle Implementierung und Integration in bestehende IT-Umgebungen sicherzustellen.</a:t>
            </a:r>
          </a:p>
          <a:p>
            <a:endParaRPr lang="de-DE" dirty="0">
              <a:solidFill>
                <a:schemeClr val="bg1"/>
              </a:solidFill>
            </a:endParaRPr>
          </a:p>
          <a:p>
            <a:pPr marL="285750" indent="-285750">
              <a:buFont typeface="Arial" panose="020B0604020202020204" pitchFamily="34" charset="0"/>
              <a:buChar char="•"/>
            </a:pPr>
            <a:r>
              <a:rPr lang="de-DE" b="1" dirty="0">
                <a:solidFill>
                  <a:schemeClr val="bg1"/>
                </a:solidFill>
              </a:rPr>
              <a:t>Professionelle Einrichtung &amp; Implementierung</a:t>
            </a:r>
            <a:r>
              <a:rPr lang="de-DE" dirty="0">
                <a:solidFill>
                  <a:schemeClr val="bg1"/>
                </a:solidFill>
              </a:rPr>
              <a:t> durch erfahrene IT-Dienstleister</a:t>
            </a:r>
          </a:p>
          <a:p>
            <a:pPr marL="285750" indent="-285750">
              <a:buFont typeface="Arial" panose="020B0604020202020204" pitchFamily="34" charset="0"/>
              <a:buChar char="•"/>
            </a:pPr>
            <a:r>
              <a:rPr lang="de-DE" b="1" dirty="0">
                <a:solidFill>
                  <a:schemeClr val="bg1"/>
                </a:solidFill>
              </a:rPr>
              <a:t>Optionaler Support</a:t>
            </a:r>
            <a:r>
              <a:rPr lang="de-DE" dirty="0">
                <a:solidFill>
                  <a:schemeClr val="bg1"/>
                </a:solidFill>
              </a:rPr>
              <a:t> durch </a:t>
            </a:r>
            <a:r>
              <a:rPr lang="de-DE" b="1" dirty="0">
                <a:solidFill>
                  <a:schemeClr val="bg1"/>
                </a:solidFill>
              </a:rPr>
              <a:t>Software Maintenance-Lizenzen</a:t>
            </a:r>
            <a:r>
              <a:rPr lang="de-DE" dirty="0">
                <a:solidFill>
                  <a:schemeClr val="bg1"/>
                </a:solidFill>
              </a:rPr>
              <a:t> für die </a:t>
            </a:r>
            <a:r>
              <a:rPr lang="de-DE" dirty="0" err="1">
                <a:solidFill>
                  <a:schemeClr val="bg1"/>
                </a:solidFill>
              </a:rPr>
              <a:t>edulution</a:t>
            </a:r>
            <a:r>
              <a:rPr lang="de-DE" dirty="0">
                <a:solidFill>
                  <a:schemeClr val="bg1"/>
                </a:solidFill>
              </a:rPr>
              <a:t>-UI</a:t>
            </a:r>
          </a:p>
          <a:p>
            <a:pPr marL="285750" indent="-285750">
              <a:buFont typeface="Arial" panose="020B0604020202020204" pitchFamily="34" charset="0"/>
              <a:buChar char="•"/>
            </a:pPr>
            <a:r>
              <a:rPr lang="de-DE" b="1" dirty="0">
                <a:solidFill>
                  <a:schemeClr val="bg1"/>
                </a:solidFill>
              </a:rPr>
              <a:t>Keine Funktionseinschränkungen</a:t>
            </a:r>
            <a:r>
              <a:rPr lang="de-DE" dirty="0">
                <a:solidFill>
                  <a:schemeClr val="bg1"/>
                </a:solidFill>
              </a:rPr>
              <a:t> – </a:t>
            </a:r>
            <a:r>
              <a:rPr lang="de-DE" dirty="0" err="1">
                <a:solidFill>
                  <a:schemeClr val="bg1"/>
                </a:solidFill>
              </a:rPr>
              <a:t>edulution</a:t>
            </a:r>
            <a:r>
              <a:rPr lang="de-DE" dirty="0">
                <a:solidFill>
                  <a:schemeClr val="bg1"/>
                </a:solidFill>
              </a:rPr>
              <a:t> bleibt </a:t>
            </a:r>
            <a:r>
              <a:rPr lang="de-DE" b="1" dirty="0">
                <a:solidFill>
                  <a:schemeClr val="bg1"/>
                </a:solidFill>
              </a:rPr>
              <a:t>voll nutzbar</a:t>
            </a:r>
            <a:r>
              <a:rPr lang="de-DE" dirty="0">
                <a:solidFill>
                  <a:schemeClr val="bg1"/>
                </a:solidFill>
              </a:rPr>
              <a:t>, auch ohne Support-Lizenz</a:t>
            </a:r>
          </a:p>
          <a:p>
            <a:endParaRPr lang="de-DE" dirty="0">
              <a:solidFill>
                <a:schemeClr val="bg1"/>
              </a:solidFill>
            </a:endParaRPr>
          </a:p>
          <a:p>
            <a:r>
              <a:rPr lang="de-DE" dirty="0">
                <a:solidFill>
                  <a:schemeClr val="bg1"/>
                </a:solidFill>
              </a:rPr>
              <a:t>Die Software Maintenance-Lizenzen ermöglichen regelmäßige Updates, bevorzugten Support und optimierte Wartung, ohne dabei den Funktionsumfang der Open-Source-Lösung einzuschränken.</a:t>
            </a:r>
          </a:p>
          <a:p>
            <a:endParaRPr lang="de-DE" dirty="0"/>
          </a:p>
        </p:txBody>
      </p:sp>
      <p:sp>
        <p:nvSpPr>
          <p:cNvPr id="4" name="Foliennummernplatzhalter 3"/>
          <p:cNvSpPr>
            <a:spLocks noGrp="1"/>
          </p:cNvSpPr>
          <p:nvPr>
            <p:ph type="sldNum" sz="quarter" idx="5"/>
          </p:nvPr>
        </p:nvSpPr>
        <p:spPr/>
        <p:txBody>
          <a:bodyPr/>
          <a:lstStyle/>
          <a:p>
            <a:fld id="{A594FD3D-FDA6-40E6-AF53-5CA50B193EBF}" type="slidenum">
              <a:rPr lang="de-DE" smtClean="0"/>
              <a:t>35</a:t>
            </a:fld>
            <a:endParaRPr lang="de-DE"/>
          </a:p>
        </p:txBody>
      </p:sp>
    </p:spTree>
    <p:extLst>
      <p:ext uri="{BB962C8B-B14F-4D97-AF65-F5344CB8AC3E}">
        <p14:creationId xmlns:p14="http://schemas.microsoft.com/office/powerpoint/2010/main" val="320120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635B398-C3CE-A346-B57E-C0A1E1E25D63}" type="slidenum">
              <a:rPr lang="de-DE" smtClean="0"/>
              <a:t>36</a:t>
            </a:fld>
            <a:endParaRPr lang="de-DE"/>
          </a:p>
        </p:txBody>
      </p:sp>
    </p:spTree>
    <p:extLst>
      <p:ext uri="{BB962C8B-B14F-4D97-AF65-F5344CB8AC3E}">
        <p14:creationId xmlns:p14="http://schemas.microsoft.com/office/powerpoint/2010/main" val="3315079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olidFill>
                  <a:schemeClr val="bg1"/>
                </a:solidFill>
              </a:rPr>
              <a:t>Nach jahrelanger Erfahrung in der Schul-IT und der Zusammenarbeit mit Schulträgern haben wir immer wieder die gleichen Herausforderungen erkannt:</a:t>
            </a:r>
          </a:p>
          <a:p>
            <a:endParaRPr lang="de-DE" dirty="0">
              <a:solidFill>
                <a:schemeClr val="bg1"/>
              </a:solidFill>
            </a:endParaRPr>
          </a:p>
          <a:p>
            <a:pPr marL="285750" indent="-285750">
              <a:buFont typeface="Arial" panose="020B0604020202020204" pitchFamily="34" charset="0"/>
              <a:buChar char="•"/>
            </a:pPr>
            <a:r>
              <a:rPr lang="de-DE" b="1" dirty="0">
                <a:solidFill>
                  <a:schemeClr val="bg1"/>
                </a:solidFill>
              </a:rPr>
              <a:t>Überlastete IT-Administratoren</a:t>
            </a:r>
            <a:r>
              <a:rPr lang="de-DE" dirty="0">
                <a:solidFill>
                  <a:schemeClr val="bg1"/>
                </a:solidFill>
              </a:rPr>
              <a:t>: Schul-IT-Teams stehen unter ständigem Druck, mit begrenzten Ressourcen komplexe IT-Infrastrukturen zu betreuen.</a:t>
            </a:r>
          </a:p>
          <a:p>
            <a:pPr marL="285750" indent="-285750">
              <a:buFont typeface="Arial" panose="020B0604020202020204" pitchFamily="34" charset="0"/>
              <a:buChar char="•"/>
            </a:pPr>
            <a:r>
              <a:rPr lang="de-DE" b="1" dirty="0">
                <a:solidFill>
                  <a:schemeClr val="bg1"/>
                </a:solidFill>
              </a:rPr>
              <a:t>Komplexe und unflexible Schulplattformen</a:t>
            </a:r>
            <a:r>
              <a:rPr lang="de-DE" dirty="0">
                <a:solidFill>
                  <a:schemeClr val="bg1"/>
                </a:solidFill>
              </a:rPr>
              <a:t>: Viele bestehende Lösungen sind schwer anpassbar, träge in der Entwicklung und entsprechen nicht den individuellen Bedürfnissen der Schulen.</a:t>
            </a:r>
          </a:p>
          <a:p>
            <a:pPr marL="285750" indent="-285750">
              <a:buFont typeface="Arial" panose="020B0604020202020204" pitchFamily="34" charset="0"/>
              <a:buChar char="•"/>
            </a:pPr>
            <a:r>
              <a:rPr lang="de-DE" b="1" dirty="0">
                <a:solidFill>
                  <a:schemeClr val="bg1"/>
                </a:solidFill>
              </a:rPr>
              <a:t>Hohe Lizenzkosten für geschlossene Systeme</a:t>
            </a:r>
            <a:r>
              <a:rPr lang="de-DE" dirty="0">
                <a:solidFill>
                  <a:schemeClr val="bg1"/>
                </a:solidFill>
              </a:rPr>
              <a:t>: Proprietäre Softwarelösungen sind teuer und führen zu Abhängigkeiten von einzelnen Anbietern, was langfristig finanzielle und strategische Risiken birgt.</a:t>
            </a:r>
          </a:p>
          <a:p>
            <a:pPr marL="285750" indent="-285750">
              <a:buFont typeface="Arial" panose="020B0604020202020204" pitchFamily="34" charset="0"/>
              <a:buChar char="•"/>
            </a:pPr>
            <a:r>
              <a:rPr lang="de-DE" b="1" dirty="0">
                <a:solidFill>
                  <a:schemeClr val="bg1"/>
                </a:solidFill>
              </a:rPr>
              <a:t>Datenschutzprobleme mit Cloud-Diensten</a:t>
            </a:r>
            <a:r>
              <a:rPr lang="de-DE" dirty="0">
                <a:solidFill>
                  <a:schemeClr val="bg1"/>
                </a:solidFill>
              </a:rPr>
              <a:t>: Viele cloudbasierte Lösungen entsprechen nicht den strengen Datenschutzanforderungen in Deutschland und der EU, was zu Unsicherheiten und Compliance-Problemen führt.</a:t>
            </a:r>
          </a:p>
          <a:p>
            <a:endParaRPr lang="de-DE" b="1" dirty="0">
              <a:solidFill>
                <a:schemeClr val="bg1"/>
              </a:solidFill>
            </a:endParaRPr>
          </a:p>
          <a:p>
            <a:r>
              <a:rPr lang="de-DE" dirty="0">
                <a:solidFill>
                  <a:schemeClr val="bg1"/>
                </a:solidFill>
              </a:rPr>
              <a:t>Mit </a:t>
            </a:r>
            <a:r>
              <a:rPr lang="de-DE" b="1" dirty="0" err="1">
                <a:solidFill>
                  <a:schemeClr val="bg1"/>
                </a:solidFill>
              </a:rPr>
              <a:t>edulution.io</a:t>
            </a:r>
            <a:r>
              <a:rPr lang="de-DE" dirty="0">
                <a:solidFill>
                  <a:schemeClr val="bg1"/>
                </a:solidFill>
              </a:rPr>
              <a:t> bieten wir eine </a:t>
            </a:r>
            <a:r>
              <a:rPr lang="de-DE" b="1" dirty="0">
                <a:solidFill>
                  <a:schemeClr val="bg1"/>
                </a:solidFill>
              </a:rPr>
              <a:t>Open-Source-Lösung</a:t>
            </a:r>
            <a:r>
              <a:rPr lang="de-DE" dirty="0">
                <a:solidFill>
                  <a:schemeClr val="bg1"/>
                </a:solidFill>
              </a:rPr>
              <a:t>, die speziell für die Anforderungen von Schulen entwickelt wurde. Wir setzen auf </a:t>
            </a:r>
            <a:r>
              <a:rPr lang="de-DE" b="1" dirty="0">
                <a:solidFill>
                  <a:schemeClr val="bg1"/>
                </a:solidFill>
              </a:rPr>
              <a:t>Flexibilität, Kosteneffizienz und Datenschutz</a:t>
            </a:r>
            <a:r>
              <a:rPr lang="de-DE" dirty="0">
                <a:solidFill>
                  <a:schemeClr val="bg1"/>
                </a:solidFill>
              </a:rPr>
              <a:t>, um eine nachhaltige IT-Lösung für Bildungseinrichtungen zu schaffen.</a:t>
            </a:r>
          </a:p>
          <a:p>
            <a:endParaRPr lang="de-DE" dirty="0"/>
          </a:p>
        </p:txBody>
      </p:sp>
      <p:sp>
        <p:nvSpPr>
          <p:cNvPr id="4" name="Foliennummernplatzhalter 3"/>
          <p:cNvSpPr>
            <a:spLocks noGrp="1"/>
          </p:cNvSpPr>
          <p:nvPr>
            <p:ph type="sldNum" sz="quarter" idx="5"/>
          </p:nvPr>
        </p:nvSpPr>
        <p:spPr/>
        <p:txBody>
          <a:bodyPr/>
          <a:lstStyle/>
          <a:p>
            <a:fld id="{A594FD3D-FDA6-40E6-AF53-5CA50B193EBF}" type="slidenum">
              <a:rPr lang="de-DE" smtClean="0"/>
              <a:t>5</a:t>
            </a:fld>
            <a:endParaRPr lang="de-DE"/>
          </a:p>
        </p:txBody>
      </p:sp>
    </p:spTree>
    <p:extLst>
      <p:ext uri="{BB962C8B-B14F-4D97-AF65-F5344CB8AC3E}">
        <p14:creationId xmlns:p14="http://schemas.microsoft.com/office/powerpoint/2010/main" val="182061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olidFill>
                  <a:schemeClr val="bg1"/>
                </a:solidFill>
              </a:rPr>
              <a:t>Nach jahrelanger Erfahrung in der Schul-IT und der Zusammenarbeit mit Schulträgern haben wir immer wieder die gleichen Herausforderungen erkannt:</a:t>
            </a:r>
          </a:p>
          <a:p>
            <a:endParaRPr lang="de-DE" dirty="0">
              <a:solidFill>
                <a:schemeClr val="bg1"/>
              </a:solidFill>
            </a:endParaRPr>
          </a:p>
          <a:p>
            <a:pPr marL="285750" indent="-285750">
              <a:buFont typeface="Arial" panose="020B0604020202020204" pitchFamily="34" charset="0"/>
              <a:buChar char="•"/>
            </a:pPr>
            <a:r>
              <a:rPr lang="de-DE" b="1" dirty="0">
                <a:solidFill>
                  <a:schemeClr val="bg1"/>
                </a:solidFill>
              </a:rPr>
              <a:t>Überlastete IT-Administratoren</a:t>
            </a:r>
            <a:r>
              <a:rPr lang="de-DE" dirty="0">
                <a:solidFill>
                  <a:schemeClr val="bg1"/>
                </a:solidFill>
              </a:rPr>
              <a:t>: Schul-IT-Teams stehen unter ständigem Druck, mit begrenzten Ressourcen komplexe IT-Infrastrukturen zu betreuen.</a:t>
            </a:r>
          </a:p>
          <a:p>
            <a:pPr marL="285750" indent="-285750">
              <a:buFont typeface="Arial" panose="020B0604020202020204" pitchFamily="34" charset="0"/>
              <a:buChar char="•"/>
            </a:pPr>
            <a:r>
              <a:rPr lang="de-DE" b="1" dirty="0">
                <a:solidFill>
                  <a:schemeClr val="bg1"/>
                </a:solidFill>
              </a:rPr>
              <a:t>Komplexe und unflexible Schulplattformen</a:t>
            </a:r>
            <a:r>
              <a:rPr lang="de-DE" dirty="0">
                <a:solidFill>
                  <a:schemeClr val="bg1"/>
                </a:solidFill>
              </a:rPr>
              <a:t>: Viele bestehende Lösungen sind schwer anpassbar, träge in der Entwicklung und entsprechen nicht den individuellen Bedürfnissen der Schulen.</a:t>
            </a:r>
          </a:p>
          <a:p>
            <a:pPr marL="285750" indent="-285750">
              <a:buFont typeface="Arial" panose="020B0604020202020204" pitchFamily="34" charset="0"/>
              <a:buChar char="•"/>
            </a:pPr>
            <a:r>
              <a:rPr lang="de-DE" b="1" dirty="0">
                <a:solidFill>
                  <a:schemeClr val="bg1"/>
                </a:solidFill>
              </a:rPr>
              <a:t>Hohe Lizenzkosten für geschlossene Systeme</a:t>
            </a:r>
            <a:r>
              <a:rPr lang="de-DE" dirty="0">
                <a:solidFill>
                  <a:schemeClr val="bg1"/>
                </a:solidFill>
              </a:rPr>
              <a:t>: Proprietäre Softwarelösungen sind teuer und führen zu Abhängigkeiten von einzelnen Anbietern, was langfristig finanzielle und strategische Risiken birgt.</a:t>
            </a:r>
          </a:p>
          <a:p>
            <a:pPr marL="285750" indent="-285750">
              <a:buFont typeface="Arial" panose="020B0604020202020204" pitchFamily="34" charset="0"/>
              <a:buChar char="•"/>
            </a:pPr>
            <a:r>
              <a:rPr lang="de-DE" b="1" dirty="0">
                <a:solidFill>
                  <a:schemeClr val="bg1"/>
                </a:solidFill>
              </a:rPr>
              <a:t>Datenschutzprobleme mit Cloud-Diensten</a:t>
            </a:r>
            <a:r>
              <a:rPr lang="de-DE" dirty="0">
                <a:solidFill>
                  <a:schemeClr val="bg1"/>
                </a:solidFill>
              </a:rPr>
              <a:t>: Viele cloudbasierte Lösungen entsprechen nicht den strengen Datenschutzanforderungen in Deutschland und der EU, was zu Unsicherheiten und Compliance-Problemen führt.</a:t>
            </a:r>
          </a:p>
          <a:p>
            <a:endParaRPr lang="de-DE" b="1" dirty="0">
              <a:solidFill>
                <a:schemeClr val="bg1"/>
              </a:solidFill>
            </a:endParaRPr>
          </a:p>
          <a:p>
            <a:r>
              <a:rPr lang="de-DE" dirty="0">
                <a:solidFill>
                  <a:schemeClr val="bg1"/>
                </a:solidFill>
              </a:rPr>
              <a:t>Mit </a:t>
            </a:r>
            <a:r>
              <a:rPr lang="de-DE" b="1" dirty="0" err="1">
                <a:solidFill>
                  <a:schemeClr val="bg1"/>
                </a:solidFill>
              </a:rPr>
              <a:t>edulution.io</a:t>
            </a:r>
            <a:r>
              <a:rPr lang="de-DE" dirty="0">
                <a:solidFill>
                  <a:schemeClr val="bg1"/>
                </a:solidFill>
              </a:rPr>
              <a:t> bieten wir eine </a:t>
            </a:r>
            <a:r>
              <a:rPr lang="de-DE" b="1" dirty="0">
                <a:solidFill>
                  <a:schemeClr val="bg1"/>
                </a:solidFill>
              </a:rPr>
              <a:t>Open-Source-Lösung</a:t>
            </a:r>
            <a:r>
              <a:rPr lang="de-DE" dirty="0">
                <a:solidFill>
                  <a:schemeClr val="bg1"/>
                </a:solidFill>
              </a:rPr>
              <a:t>, die speziell für die Anforderungen von Schulen entwickelt wurde. Wir setzen auf </a:t>
            </a:r>
            <a:r>
              <a:rPr lang="de-DE" b="1" dirty="0">
                <a:solidFill>
                  <a:schemeClr val="bg1"/>
                </a:solidFill>
              </a:rPr>
              <a:t>Flexibilität, Kosteneffizienz und Datenschutz</a:t>
            </a:r>
            <a:r>
              <a:rPr lang="de-DE" dirty="0">
                <a:solidFill>
                  <a:schemeClr val="bg1"/>
                </a:solidFill>
              </a:rPr>
              <a:t>, um eine nachhaltige IT-Lösung für Bildungseinrichtungen zu schaffen.</a:t>
            </a:r>
          </a:p>
          <a:p>
            <a:endParaRPr lang="de-DE" dirty="0"/>
          </a:p>
        </p:txBody>
      </p:sp>
      <p:sp>
        <p:nvSpPr>
          <p:cNvPr id="4" name="Foliennummernplatzhalter 3"/>
          <p:cNvSpPr>
            <a:spLocks noGrp="1"/>
          </p:cNvSpPr>
          <p:nvPr>
            <p:ph type="sldNum" sz="quarter" idx="5"/>
          </p:nvPr>
        </p:nvSpPr>
        <p:spPr/>
        <p:txBody>
          <a:bodyPr/>
          <a:lstStyle/>
          <a:p>
            <a:fld id="{A594FD3D-FDA6-40E6-AF53-5CA50B193EBF}" type="slidenum">
              <a:rPr lang="de-DE" smtClean="0"/>
              <a:t>6</a:t>
            </a:fld>
            <a:endParaRPr lang="de-DE"/>
          </a:p>
        </p:txBody>
      </p:sp>
    </p:spTree>
    <p:extLst>
      <p:ext uri="{BB962C8B-B14F-4D97-AF65-F5344CB8AC3E}">
        <p14:creationId xmlns:p14="http://schemas.microsoft.com/office/powerpoint/2010/main" val="787098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olidFill>
                  <a:schemeClr val="bg1"/>
                </a:solidFill>
              </a:rPr>
              <a:t>Nach jahrelanger Erfahrung in der Schul-IT und der Zusammenarbeit mit Schulträgern haben wir immer wieder die gleichen Herausforderungen erkannt:</a:t>
            </a:r>
          </a:p>
          <a:p>
            <a:endParaRPr lang="de-DE" dirty="0">
              <a:solidFill>
                <a:schemeClr val="bg1"/>
              </a:solidFill>
            </a:endParaRPr>
          </a:p>
          <a:p>
            <a:pPr marL="285750" indent="-285750">
              <a:buFont typeface="Arial" panose="020B0604020202020204" pitchFamily="34" charset="0"/>
              <a:buChar char="•"/>
            </a:pPr>
            <a:r>
              <a:rPr lang="de-DE" b="1" dirty="0">
                <a:solidFill>
                  <a:schemeClr val="bg1"/>
                </a:solidFill>
              </a:rPr>
              <a:t>Überlastete IT-Administratoren</a:t>
            </a:r>
            <a:r>
              <a:rPr lang="de-DE" dirty="0">
                <a:solidFill>
                  <a:schemeClr val="bg1"/>
                </a:solidFill>
              </a:rPr>
              <a:t>: Schul-IT-Teams stehen unter ständigem Druck, mit begrenzten Ressourcen komplexe IT-Infrastrukturen zu betreuen.</a:t>
            </a:r>
          </a:p>
          <a:p>
            <a:pPr marL="285750" indent="-285750">
              <a:buFont typeface="Arial" panose="020B0604020202020204" pitchFamily="34" charset="0"/>
              <a:buChar char="•"/>
            </a:pPr>
            <a:r>
              <a:rPr lang="de-DE" b="1" dirty="0">
                <a:solidFill>
                  <a:schemeClr val="bg1"/>
                </a:solidFill>
              </a:rPr>
              <a:t>Komplexe und unflexible Schulplattformen</a:t>
            </a:r>
            <a:r>
              <a:rPr lang="de-DE" dirty="0">
                <a:solidFill>
                  <a:schemeClr val="bg1"/>
                </a:solidFill>
              </a:rPr>
              <a:t>: Viele bestehende Lösungen sind schwer anpassbar, träge in der Entwicklung und entsprechen nicht den individuellen Bedürfnissen der Schulen.</a:t>
            </a:r>
          </a:p>
          <a:p>
            <a:pPr marL="285750" indent="-285750">
              <a:buFont typeface="Arial" panose="020B0604020202020204" pitchFamily="34" charset="0"/>
              <a:buChar char="•"/>
            </a:pPr>
            <a:r>
              <a:rPr lang="de-DE" b="1" dirty="0">
                <a:solidFill>
                  <a:schemeClr val="bg1"/>
                </a:solidFill>
              </a:rPr>
              <a:t>Hohe Lizenzkosten für geschlossene Systeme</a:t>
            </a:r>
            <a:r>
              <a:rPr lang="de-DE" dirty="0">
                <a:solidFill>
                  <a:schemeClr val="bg1"/>
                </a:solidFill>
              </a:rPr>
              <a:t>: Proprietäre Softwarelösungen sind teuer und führen zu Abhängigkeiten von einzelnen Anbietern, was langfristig finanzielle und strategische Risiken birgt.</a:t>
            </a:r>
          </a:p>
          <a:p>
            <a:pPr marL="285750" indent="-285750">
              <a:buFont typeface="Arial" panose="020B0604020202020204" pitchFamily="34" charset="0"/>
              <a:buChar char="•"/>
            </a:pPr>
            <a:r>
              <a:rPr lang="de-DE" b="1" dirty="0">
                <a:solidFill>
                  <a:schemeClr val="bg1"/>
                </a:solidFill>
              </a:rPr>
              <a:t>Datenschutzprobleme mit Cloud-Diensten</a:t>
            </a:r>
            <a:r>
              <a:rPr lang="de-DE" dirty="0">
                <a:solidFill>
                  <a:schemeClr val="bg1"/>
                </a:solidFill>
              </a:rPr>
              <a:t>: Viele cloudbasierte Lösungen entsprechen nicht den strengen Datenschutzanforderungen in Deutschland und der EU, was zu Unsicherheiten und Compliance-Problemen führt.</a:t>
            </a:r>
          </a:p>
          <a:p>
            <a:endParaRPr lang="de-DE" b="1" dirty="0">
              <a:solidFill>
                <a:schemeClr val="bg1"/>
              </a:solidFill>
            </a:endParaRPr>
          </a:p>
          <a:p>
            <a:r>
              <a:rPr lang="de-DE" dirty="0">
                <a:solidFill>
                  <a:schemeClr val="bg1"/>
                </a:solidFill>
              </a:rPr>
              <a:t>Mit </a:t>
            </a:r>
            <a:r>
              <a:rPr lang="de-DE" b="1" dirty="0" err="1">
                <a:solidFill>
                  <a:schemeClr val="bg1"/>
                </a:solidFill>
              </a:rPr>
              <a:t>edulution.io</a:t>
            </a:r>
            <a:r>
              <a:rPr lang="de-DE" dirty="0">
                <a:solidFill>
                  <a:schemeClr val="bg1"/>
                </a:solidFill>
              </a:rPr>
              <a:t> bieten wir eine </a:t>
            </a:r>
            <a:r>
              <a:rPr lang="de-DE" b="1" dirty="0">
                <a:solidFill>
                  <a:schemeClr val="bg1"/>
                </a:solidFill>
              </a:rPr>
              <a:t>Open-Source-Lösung</a:t>
            </a:r>
            <a:r>
              <a:rPr lang="de-DE" dirty="0">
                <a:solidFill>
                  <a:schemeClr val="bg1"/>
                </a:solidFill>
              </a:rPr>
              <a:t>, die speziell für die Anforderungen von Schulen entwickelt wurde. Wir setzen auf </a:t>
            </a:r>
            <a:r>
              <a:rPr lang="de-DE" b="1" dirty="0">
                <a:solidFill>
                  <a:schemeClr val="bg1"/>
                </a:solidFill>
              </a:rPr>
              <a:t>Flexibilität, Kosteneffizienz und Datenschutz</a:t>
            </a:r>
            <a:r>
              <a:rPr lang="de-DE" dirty="0">
                <a:solidFill>
                  <a:schemeClr val="bg1"/>
                </a:solidFill>
              </a:rPr>
              <a:t>, um eine nachhaltige IT-Lösung für Bildungseinrichtungen zu schaffen.</a:t>
            </a:r>
          </a:p>
          <a:p>
            <a:endParaRPr lang="de-DE" dirty="0"/>
          </a:p>
        </p:txBody>
      </p:sp>
      <p:sp>
        <p:nvSpPr>
          <p:cNvPr id="4" name="Foliennummernplatzhalter 3"/>
          <p:cNvSpPr>
            <a:spLocks noGrp="1"/>
          </p:cNvSpPr>
          <p:nvPr>
            <p:ph type="sldNum" sz="quarter" idx="5"/>
          </p:nvPr>
        </p:nvSpPr>
        <p:spPr/>
        <p:txBody>
          <a:bodyPr/>
          <a:lstStyle/>
          <a:p>
            <a:fld id="{A594FD3D-FDA6-40E6-AF53-5CA50B193EBF}" type="slidenum">
              <a:rPr lang="de-DE" smtClean="0"/>
              <a:t>7</a:t>
            </a:fld>
            <a:endParaRPr lang="de-DE"/>
          </a:p>
        </p:txBody>
      </p:sp>
    </p:spTree>
    <p:extLst>
      <p:ext uri="{BB962C8B-B14F-4D97-AF65-F5344CB8AC3E}">
        <p14:creationId xmlns:p14="http://schemas.microsoft.com/office/powerpoint/2010/main" val="3252598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olidFill>
                  <a:schemeClr val="bg1"/>
                </a:solidFill>
              </a:rPr>
              <a:t>Unsere Funktionen – </a:t>
            </a:r>
            <a:r>
              <a:rPr lang="de-DE" dirty="0" err="1">
                <a:solidFill>
                  <a:schemeClr val="bg1"/>
                </a:solidFill>
              </a:rPr>
              <a:t>edulution.io</a:t>
            </a:r>
            <a:r>
              <a:rPr lang="de-DE" dirty="0">
                <a:solidFill>
                  <a:schemeClr val="bg1"/>
                </a:solidFill>
              </a:rPr>
              <a:t> Bereitstellung </a:t>
            </a:r>
          </a:p>
          <a:p>
            <a:endParaRPr lang="de-DE" dirty="0">
              <a:solidFill>
                <a:schemeClr val="bg1"/>
              </a:solidFill>
            </a:endParaRPr>
          </a:p>
          <a:p>
            <a:r>
              <a:rPr lang="de-DE" dirty="0">
                <a:solidFill>
                  <a:schemeClr val="bg1"/>
                </a:solidFill>
              </a:rPr>
              <a:t>Die </a:t>
            </a:r>
            <a:r>
              <a:rPr lang="de-DE" b="1" dirty="0">
                <a:solidFill>
                  <a:schemeClr val="bg1"/>
                </a:solidFill>
              </a:rPr>
              <a:t>Netzint GmbH</a:t>
            </a:r>
            <a:r>
              <a:rPr lang="de-DE" dirty="0">
                <a:solidFill>
                  <a:schemeClr val="bg1"/>
                </a:solidFill>
              </a:rPr>
              <a:t> spielt eine entscheidende Rolle bei der erfolgreichen Implementierung von </a:t>
            </a:r>
            <a:r>
              <a:rPr lang="de-DE" b="1" dirty="0" err="1">
                <a:solidFill>
                  <a:schemeClr val="bg1"/>
                </a:solidFill>
              </a:rPr>
              <a:t>edulution.io</a:t>
            </a:r>
            <a:r>
              <a:rPr lang="de-DE" dirty="0">
                <a:solidFill>
                  <a:schemeClr val="bg1"/>
                </a:solidFill>
              </a:rPr>
              <a:t> in Schulen. Mit ihrer langjährigen Erfahrung unterstützt sie Bildungseinrichtungen bei der Einrichtung, individuellen Anpassung und langfristigen Betreuung der IT-Infrastruktur.</a:t>
            </a:r>
          </a:p>
          <a:p>
            <a:r>
              <a:rPr lang="de-DE" b="1" dirty="0">
                <a:solidFill>
                  <a:schemeClr val="bg1"/>
                </a:solidFill>
              </a:rPr>
              <a:t>Konkret umfasst dies:</a:t>
            </a:r>
            <a:endParaRPr lang="de-DE" dirty="0">
              <a:solidFill>
                <a:schemeClr val="bg1"/>
              </a:solidFill>
            </a:endParaRPr>
          </a:p>
          <a:p>
            <a:pPr marL="285750" indent="-285750">
              <a:buFont typeface="Arial" panose="020B0604020202020204" pitchFamily="34" charset="0"/>
              <a:buChar char="•"/>
            </a:pPr>
            <a:r>
              <a:rPr lang="de-DE" b="1" dirty="0">
                <a:solidFill>
                  <a:schemeClr val="bg1"/>
                </a:solidFill>
              </a:rPr>
              <a:t>Schulserver &amp; Netzwerkmanagement:</a:t>
            </a:r>
            <a:r>
              <a:rPr lang="de-DE" dirty="0">
                <a:solidFill>
                  <a:schemeClr val="bg1"/>
                </a:solidFill>
              </a:rPr>
              <a:t> Einrichtung und Wartung von </a:t>
            </a:r>
            <a:r>
              <a:rPr lang="de-DE" b="1" dirty="0">
                <a:solidFill>
                  <a:schemeClr val="bg1"/>
                </a:solidFill>
              </a:rPr>
              <a:t>Linuxmuster.net</a:t>
            </a:r>
            <a:r>
              <a:rPr lang="de-DE" dirty="0">
                <a:solidFill>
                  <a:schemeClr val="bg1"/>
                </a:solidFill>
              </a:rPr>
              <a:t>, </a:t>
            </a:r>
            <a:r>
              <a:rPr lang="de-DE" b="1" dirty="0">
                <a:solidFill>
                  <a:schemeClr val="bg1"/>
                </a:solidFill>
              </a:rPr>
              <a:t>Proxmox</a:t>
            </a:r>
            <a:r>
              <a:rPr lang="de-DE" dirty="0">
                <a:solidFill>
                  <a:schemeClr val="bg1"/>
                </a:solidFill>
              </a:rPr>
              <a:t> für Virtualisierung sowie </a:t>
            </a:r>
            <a:r>
              <a:rPr lang="de-DE" b="1" dirty="0" err="1">
                <a:solidFill>
                  <a:schemeClr val="bg1"/>
                </a:solidFill>
              </a:rPr>
              <a:t>WireGuard</a:t>
            </a:r>
            <a:r>
              <a:rPr lang="de-DE" dirty="0">
                <a:solidFill>
                  <a:schemeClr val="bg1"/>
                </a:solidFill>
              </a:rPr>
              <a:t> für sichere Verbindungen.</a:t>
            </a:r>
          </a:p>
          <a:p>
            <a:pPr marL="285750" indent="-285750">
              <a:buFont typeface="Arial" panose="020B0604020202020204" pitchFamily="34" charset="0"/>
              <a:buChar char="•"/>
            </a:pPr>
            <a:r>
              <a:rPr lang="de-DE" b="1" dirty="0">
                <a:solidFill>
                  <a:schemeClr val="bg1"/>
                </a:solidFill>
              </a:rPr>
              <a:t>Kommunikation &amp; Kollaboration:</a:t>
            </a:r>
            <a:r>
              <a:rPr lang="de-DE" dirty="0">
                <a:solidFill>
                  <a:schemeClr val="bg1"/>
                </a:solidFill>
              </a:rPr>
              <a:t> Bereitstellung und Konfiguration von </a:t>
            </a:r>
            <a:r>
              <a:rPr lang="de-DE" b="1" dirty="0">
                <a:solidFill>
                  <a:schemeClr val="bg1"/>
                </a:solidFill>
              </a:rPr>
              <a:t>Matrix</a:t>
            </a:r>
            <a:r>
              <a:rPr lang="de-DE" dirty="0">
                <a:solidFill>
                  <a:schemeClr val="bg1"/>
                </a:solidFill>
              </a:rPr>
              <a:t>, </a:t>
            </a:r>
            <a:r>
              <a:rPr lang="de-DE" b="1" dirty="0" err="1">
                <a:solidFill>
                  <a:schemeClr val="bg1"/>
                </a:solidFill>
              </a:rPr>
              <a:t>Nextcloud</a:t>
            </a:r>
            <a:r>
              <a:rPr lang="de-DE" dirty="0">
                <a:solidFill>
                  <a:schemeClr val="bg1"/>
                </a:solidFill>
              </a:rPr>
              <a:t> und </a:t>
            </a:r>
            <a:r>
              <a:rPr lang="de-DE" b="1" dirty="0" err="1">
                <a:solidFill>
                  <a:schemeClr val="bg1"/>
                </a:solidFill>
              </a:rPr>
              <a:t>BigBlueButton</a:t>
            </a:r>
            <a:r>
              <a:rPr lang="de-DE" dirty="0">
                <a:solidFill>
                  <a:schemeClr val="bg1"/>
                </a:solidFill>
              </a:rPr>
              <a:t>, um eine reibungslose Zusammenarbeit und digitale Kommunikation zu ermöglichen.</a:t>
            </a:r>
          </a:p>
          <a:p>
            <a:pPr marL="285750" indent="-285750">
              <a:buFont typeface="Arial" panose="020B0604020202020204" pitchFamily="34" charset="0"/>
              <a:buChar char="•"/>
            </a:pPr>
            <a:r>
              <a:rPr lang="de-DE" b="1" dirty="0">
                <a:solidFill>
                  <a:schemeClr val="bg1"/>
                </a:solidFill>
              </a:rPr>
              <a:t>Lernplattformen &amp; Organisation:</a:t>
            </a:r>
            <a:r>
              <a:rPr lang="de-DE" dirty="0">
                <a:solidFill>
                  <a:schemeClr val="bg1"/>
                </a:solidFill>
              </a:rPr>
              <a:t> Implementierung und Support von </a:t>
            </a:r>
            <a:r>
              <a:rPr lang="de-DE" b="1" dirty="0" err="1">
                <a:solidFill>
                  <a:schemeClr val="bg1"/>
                </a:solidFill>
              </a:rPr>
              <a:t>Moodle</a:t>
            </a:r>
            <a:r>
              <a:rPr lang="de-DE" dirty="0">
                <a:solidFill>
                  <a:schemeClr val="bg1"/>
                </a:solidFill>
              </a:rPr>
              <a:t>, </a:t>
            </a:r>
            <a:r>
              <a:rPr lang="de-DE" b="1" dirty="0" err="1">
                <a:solidFill>
                  <a:schemeClr val="bg1"/>
                </a:solidFill>
              </a:rPr>
              <a:t>DokuWiki</a:t>
            </a:r>
            <a:r>
              <a:rPr lang="de-DE" dirty="0">
                <a:solidFill>
                  <a:schemeClr val="bg1"/>
                </a:solidFill>
              </a:rPr>
              <a:t> und </a:t>
            </a:r>
            <a:r>
              <a:rPr lang="de-DE" b="1" dirty="0" err="1">
                <a:solidFill>
                  <a:schemeClr val="bg1"/>
                </a:solidFill>
              </a:rPr>
              <a:t>SurveyJS</a:t>
            </a:r>
            <a:r>
              <a:rPr lang="de-DE" dirty="0">
                <a:solidFill>
                  <a:schemeClr val="bg1"/>
                </a:solidFill>
              </a:rPr>
              <a:t> für digitales Lernen und effiziente Schulorganisation.</a:t>
            </a:r>
          </a:p>
          <a:p>
            <a:pPr marL="285750" indent="-285750">
              <a:buFont typeface="Arial" panose="020B0604020202020204" pitchFamily="34" charset="0"/>
              <a:buChar char="•"/>
            </a:pPr>
            <a:r>
              <a:rPr lang="de-DE" b="1" dirty="0">
                <a:solidFill>
                  <a:schemeClr val="bg1"/>
                </a:solidFill>
              </a:rPr>
              <a:t>Sicherheit &amp; Datenschutz:</a:t>
            </a:r>
            <a:r>
              <a:rPr lang="de-DE" dirty="0">
                <a:solidFill>
                  <a:schemeClr val="bg1"/>
                </a:solidFill>
              </a:rPr>
              <a:t> Schutz der IT-Infrastruktur durch </a:t>
            </a:r>
            <a:r>
              <a:rPr lang="de-DE" b="1" dirty="0">
                <a:solidFill>
                  <a:schemeClr val="bg1"/>
                </a:solidFill>
              </a:rPr>
              <a:t>Sophos</a:t>
            </a:r>
            <a:r>
              <a:rPr lang="de-DE" dirty="0">
                <a:solidFill>
                  <a:schemeClr val="bg1"/>
                </a:solidFill>
              </a:rPr>
              <a:t> und </a:t>
            </a:r>
            <a:r>
              <a:rPr lang="de-DE" b="1" dirty="0" err="1">
                <a:solidFill>
                  <a:schemeClr val="bg1"/>
                </a:solidFill>
              </a:rPr>
              <a:t>Intercept</a:t>
            </a:r>
            <a:r>
              <a:rPr lang="de-DE" b="1" dirty="0">
                <a:solidFill>
                  <a:schemeClr val="bg1"/>
                </a:solidFill>
              </a:rPr>
              <a:t> X</a:t>
            </a:r>
            <a:r>
              <a:rPr lang="de-DE" dirty="0">
                <a:solidFill>
                  <a:schemeClr val="bg1"/>
                </a:solidFill>
              </a:rPr>
              <a:t>, um höchste </a:t>
            </a:r>
            <a:r>
              <a:rPr lang="de-DE" b="1" dirty="0">
                <a:solidFill>
                  <a:schemeClr val="bg1"/>
                </a:solidFill>
              </a:rPr>
              <a:t>Datensicherheit</a:t>
            </a:r>
            <a:r>
              <a:rPr lang="de-DE" dirty="0">
                <a:solidFill>
                  <a:schemeClr val="bg1"/>
                </a:solidFill>
              </a:rPr>
              <a:t> und </a:t>
            </a:r>
            <a:r>
              <a:rPr lang="de-DE" b="1" dirty="0">
                <a:solidFill>
                  <a:schemeClr val="bg1"/>
                </a:solidFill>
              </a:rPr>
              <a:t>DSGVO-Konformität</a:t>
            </a:r>
            <a:r>
              <a:rPr lang="de-DE" dirty="0">
                <a:solidFill>
                  <a:schemeClr val="bg1"/>
                </a:solidFill>
              </a:rPr>
              <a:t> zu gewährleisten.</a:t>
            </a:r>
          </a:p>
          <a:p>
            <a:endParaRPr lang="de-DE" dirty="0">
              <a:solidFill>
                <a:schemeClr val="bg1"/>
              </a:solidFill>
            </a:endParaRPr>
          </a:p>
          <a:p>
            <a:r>
              <a:rPr lang="de-DE" dirty="0">
                <a:solidFill>
                  <a:schemeClr val="bg1"/>
                </a:solidFill>
              </a:rPr>
              <a:t>Mit der </a:t>
            </a:r>
            <a:r>
              <a:rPr lang="de-DE" b="1" dirty="0">
                <a:solidFill>
                  <a:schemeClr val="bg1"/>
                </a:solidFill>
              </a:rPr>
              <a:t>Netzint GmbH</a:t>
            </a:r>
            <a:r>
              <a:rPr lang="de-DE" dirty="0">
                <a:solidFill>
                  <a:schemeClr val="bg1"/>
                </a:solidFill>
              </a:rPr>
              <a:t> profitieren Schulen von einer </a:t>
            </a:r>
            <a:r>
              <a:rPr lang="de-DE" b="1" dirty="0">
                <a:solidFill>
                  <a:schemeClr val="bg1"/>
                </a:solidFill>
              </a:rPr>
              <a:t>reibungslosen Implementierung, professioneller Wartung und nachhaltigem Support</a:t>
            </a:r>
            <a:r>
              <a:rPr lang="de-DE" dirty="0">
                <a:solidFill>
                  <a:schemeClr val="bg1"/>
                </a:solidFill>
              </a:rPr>
              <a:t>, um eine leistungsstarke und sichere digitale Lernumgebung zu gewährleisten.</a:t>
            </a:r>
          </a:p>
          <a:p>
            <a:endParaRPr lang="de-DE" dirty="0"/>
          </a:p>
        </p:txBody>
      </p:sp>
      <p:sp>
        <p:nvSpPr>
          <p:cNvPr id="4" name="Foliennummernplatzhalter 3"/>
          <p:cNvSpPr>
            <a:spLocks noGrp="1"/>
          </p:cNvSpPr>
          <p:nvPr>
            <p:ph type="sldNum" sz="quarter" idx="5"/>
          </p:nvPr>
        </p:nvSpPr>
        <p:spPr/>
        <p:txBody>
          <a:bodyPr/>
          <a:lstStyle/>
          <a:p>
            <a:fld id="{A594FD3D-FDA6-40E6-AF53-5CA50B193EBF}" type="slidenum">
              <a:rPr lang="de-DE" smtClean="0"/>
              <a:t>8</a:t>
            </a:fld>
            <a:endParaRPr lang="de-DE"/>
          </a:p>
        </p:txBody>
      </p:sp>
    </p:spTree>
    <p:extLst>
      <p:ext uri="{BB962C8B-B14F-4D97-AF65-F5344CB8AC3E}">
        <p14:creationId xmlns:p14="http://schemas.microsoft.com/office/powerpoint/2010/main" val="2420405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olidFill>
                  <a:schemeClr val="bg1"/>
                </a:solidFill>
              </a:rPr>
              <a:t>Nach jahrelanger Erfahrung in der Schul-IT und der Zusammenarbeit mit Schulträgern haben wir immer wieder die gleichen Herausforderungen erkannt:</a:t>
            </a:r>
          </a:p>
          <a:p>
            <a:endParaRPr lang="de-DE" dirty="0">
              <a:solidFill>
                <a:schemeClr val="bg1"/>
              </a:solidFill>
            </a:endParaRPr>
          </a:p>
          <a:p>
            <a:pPr marL="285750" indent="-285750">
              <a:buFont typeface="Arial" panose="020B0604020202020204" pitchFamily="34" charset="0"/>
              <a:buChar char="•"/>
            </a:pPr>
            <a:r>
              <a:rPr lang="de-DE" b="1" dirty="0">
                <a:solidFill>
                  <a:schemeClr val="bg1"/>
                </a:solidFill>
              </a:rPr>
              <a:t>Überlastete IT-Administratoren</a:t>
            </a:r>
            <a:r>
              <a:rPr lang="de-DE" dirty="0">
                <a:solidFill>
                  <a:schemeClr val="bg1"/>
                </a:solidFill>
              </a:rPr>
              <a:t>: Schul-IT-Teams stehen unter ständigem Druck, mit begrenzten Ressourcen komplexe IT-Infrastrukturen zu betreuen.</a:t>
            </a:r>
          </a:p>
          <a:p>
            <a:pPr marL="285750" indent="-285750">
              <a:buFont typeface="Arial" panose="020B0604020202020204" pitchFamily="34" charset="0"/>
              <a:buChar char="•"/>
            </a:pPr>
            <a:r>
              <a:rPr lang="de-DE" b="1" dirty="0">
                <a:solidFill>
                  <a:schemeClr val="bg1"/>
                </a:solidFill>
              </a:rPr>
              <a:t>Komplexe und unflexible Schulplattformen</a:t>
            </a:r>
            <a:r>
              <a:rPr lang="de-DE" dirty="0">
                <a:solidFill>
                  <a:schemeClr val="bg1"/>
                </a:solidFill>
              </a:rPr>
              <a:t>: Viele bestehende Lösungen sind schwer anpassbar, träge in der Entwicklung und entsprechen nicht den individuellen Bedürfnissen der Schulen.</a:t>
            </a:r>
          </a:p>
          <a:p>
            <a:pPr marL="285750" indent="-285750">
              <a:buFont typeface="Arial" panose="020B0604020202020204" pitchFamily="34" charset="0"/>
              <a:buChar char="•"/>
            </a:pPr>
            <a:r>
              <a:rPr lang="de-DE" b="1" dirty="0">
                <a:solidFill>
                  <a:schemeClr val="bg1"/>
                </a:solidFill>
              </a:rPr>
              <a:t>Hohe Lizenzkosten für geschlossene Systeme</a:t>
            </a:r>
            <a:r>
              <a:rPr lang="de-DE" dirty="0">
                <a:solidFill>
                  <a:schemeClr val="bg1"/>
                </a:solidFill>
              </a:rPr>
              <a:t>: Proprietäre Softwarelösungen sind teuer und führen zu Abhängigkeiten von einzelnen Anbietern, was langfristig finanzielle und strategische Risiken birgt.</a:t>
            </a:r>
          </a:p>
          <a:p>
            <a:pPr marL="285750" indent="-285750">
              <a:buFont typeface="Arial" panose="020B0604020202020204" pitchFamily="34" charset="0"/>
              <a:buChar char="•"/>
            </a:pPr>
            <a:r>
              <a:rPr lang="de-DE" b="1" dirty="0">
                <a:solidFill>
                  <a:schemeClr val="bg1"/>
                </a:solidFill>
              </a:rPr>
              <a:t>Datenschutzprobleme mit Cloud-Diensten</a:t>
            </a:r>
            <a:r>
              <a:rPr lang="de-DE" dirty="0">
                <a:solidFill>
                  <a:schemeClr val="bg1"/>
                </a:solidFill>
              </a:rPr>
              <a:t>: Viele cloudbasierte Lösungen entsprechen nicht den strengen Datenschutzanforderungen in Deutschland und der EU, was zu Unsicherheiten und Compliance-Problemen führt.</a:t>
            </a:r>
          </a:p>
          <a:p>
            <a:endParaRPr lang="de-DE" b="1" dirty="0">
              <a:solidFill>
                <a:schemeClr val="bg1"/>
              </a:solidFill>
            </a:endParaRPr>
          </a:p>
          <a:p>
            <a:r>
              <a:rPr lang="de-DE" dirty="0">
                <a:solidFill>
                  <a:schemeClr val="bg1"/>
                </a:solidFill>
              </a:rPr>
              <a:t>Mit </a:t>
            </a:r>
            <a:r>
              <a:rPr lang="de-DE" b="1" dirty="0" err="1">
                <a:solidFill>
                  <a:schemeClr val="bg1"/>
                </a:solidFill>
              </a:rPr>
              <a:t>edulution.io</a:t>
            </a:r>
            <a:r>
              <a:rPr lang="de-DE" dirty="0">
                <a:solidFill>
                  <a:schemeClr val="bg1"/>
                </a:solidFill>
              </a:rPr>
              <a:t> bieten wir eine </a:t>
            </a:r>
            <a:r>
              <a:rPr lang="de-DE" b="1" dirty="0">
                <a:solidFill>
                  <a:schemeClr val="bg1"/>
                </a:solidFill>
              </a:rPr>
              <a:t>Open-Source-Lösung</a:t>
            </a:r>
            <a:r>
              <a:rPr lang="de-DE" dirty="0">
                <a:solidFill>
                  <a:schemeClr val="bg1"/>
                </a:solidFill>
              </a:rPr>
              <a:t>, die speziell für die Anforderungen von Schulen entwickelt wurde. Wir setzen auf </a:t>
            </a:r>
            <a:r>
              <a:rPr lang="de-DE" b="1" dirty="0">
                <a:solidFill>
                  <a:schemeClr val="bg1"/>
                </a:solidFill>
              </a:rPr>
              <a:t>Flexibilität, Kosteneffizienz und Datenschutz</a:t>
            </a:r>
            <a:r>
              <a:rPr lang="de-DE" dirty="0">
                <a:solidFill>
                  <a:schemeClr val="bg1"/>
                </a:solidFill>
              </a:rPr>
              <a:t>, um eine nachhaltige IT-Lösung für Bildungseinrichtungen zu schaffen.</a:t>
            </a:r>
          </a:p>
          <a:p>
            <a:endParaRPr lang="de-DE" dirty="0"/>
          </a:p>
        </p:txBody>
      </p:sp>
      <p:sp>
        <p:nvSpPr>
          <p:cNvPr id="4" name="Foliennummernplatzhalter 3"/>
          <p:cNvSpPr>
            <a:spLocks noGrp="1"/>
          </p:cNvSpPr>
          <p:nvPr>
            <p:ph type="sldNum" sz="quarter" idx="5"/>
          </p:nvPr>
        </p:nvSpPr>
        <p:spPr/>
        <p:txBody>
          <a:bodyPr/>
          <a:lstStyle/>
          <a:p>
            <a:fld id="{A594FD3D-FDA6-40E6-AF53-5CA50B193EBF}" type="slidenum">
              <a:rPr lang="de-DE" smtClean="0"/>
              <a:t>9</a:t>
            </a:fld>
            <a:endParaRPr lang="de-DE"/>
          </a:p>
        </p:txBody>
      </p:sp>
    </p:spTree>
    <p:extLst>
      <p:ext uri="{BB962C8B-B14F-4D97-AF65-F5344CB8AC3E}">
        <p14:creationId xmlns:p14="http://schemas.microsoft.com/office/powerpoint/2010/main" val="829574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FFA56-F16A-DA8F-CE83-5524E22D851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D9B2FFE-89BB-E173-A500-1223ABC3902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3796B89-099B-DDDC-ED2D-27ACD363030C}"/>
              </a:ext>
            </a:extLst>
          </p:cNvPr>
          <p:cNvSpPr>
            <a:spLocks noGrp="1"/>
          </p:cNvSpPr>
          <p:nvPr>
            <p:ph type="body" idx="1"/>
          </p:nvPr>
        </p:nvSpPr>
        <p:spPr/>
        <p:txBody>
          <a:bodyPr/>
          <a:lstStyle/>
          <a:p>
            <a:r>
              <a:rPr lang="de-DE" dirty="0" err="1">
                <a:solidFill>
                  <a:schemeClr val="bg1"/>
                </a:solidFill>
              </a:rPr>
              <a:t>edulution.io</a:t>
            </a:r>
            <a:r>
              <a:rPr lang="de-DE" dirty="0">
                <a:solidFill>
                  <a:schemeClr val="bg1"/>
                </a:solidFill>
              </a:rPr>
              <a:t> – App Store</a:t>
            </a:r>
          </a:p>
          <a:p>
            <a:pPr marL="285750" indent="-285750">
              <a:buFontTx/>
              <a:buChar char="-"/>
            </a:pPr>
            <a:endParaRPr lang="de-DE" dirty="0">
              <a:solidFill>
                <a:schemeClr val="bg1"/>
              </a:solidFill>
            </a:endParaRPr>
          </a:p>
          <a:p>
            <a:r>
              <a:rPr lang="de-DE" b="1" dirty="0">
                <a:solidFill>
                  <a:schemeClr val="bg1"/>
                </a:solidFill>
              </a:rPr>
              <a:t>Edulution enthält einen integrierten App Store, der Module schnell und flexibel ergänzt – eingebettet, als Frame oder als Weiterleitung. </a:t>
            </a:r>
          </a:p>
          <a:p>
            <a:r>
              <a:rPr lang="de-DE" b="1" dirty="0">
                <a:solidFill>
                  <a:schemeClr val="bg1"/>
                </a:solidFill>
              </a:rPr>
              <a:t>Jede App kann individuell mit Icon und Bezeichnung angepasst werden, wodurch eine maßgeschneiderte Nutzung der Stärken von linuxmuster.net ermöglicht wird.</a:t>
            </a:r>
          </a:p>
          <a:p>
            <a:endParaRPr lang="de-DE" dirty="0"/>
          </a:p>
        </p:txBody>
      </p:sp>
      <p:sp>
        <p:nvSpPr>
          <p:cNvPr id="4" name="Foliennummernplatzhalter 3">
            <a:extLst>
              <a:ext uri="{FF2B5EF4-FFF2-40B4-BE49-F238E27FC236}">
                <a16:creationId xmlns:a16="http://schemas.microsoft.com/office/drawing/2014/main" id="{58B56DA8-D5E4-870A-93D7-BC04C525DF8C}"/>
              </a:ext>
            </a:extLst>
          </p:cNvPr>
          <p:cNvSpPr>
            <a:spLocks noGrp="1"/>
          </p:cNvSpPr>
          <p:nvPr>
            <p:ph type="sldNum" sz="quarter" idx="5"/>
          </p:nvPr>
        </p:nvSpPr>
        <p:spPr/>
        <p:txBody>
          <a:bodyPr/>
          <a:lstStyle/>
          <a:p>
            <a:fld id="{A594FD3D-FDA6-40E6-AF53-5CA50B193EBF}" type="slidenum">
              <a:rPr lang="de-DE" smtClean="0"/>
              <a:t>11</a:t>
            </a:fld>
            <a:endParaRPr lang="de-DE"/>
          </a:p>
        </p:txBody>
      </p:sp>
    </p:spTree>
    <p:extLst>
      <p:ext uri="{BB962C8B-B14F-4D97-AF65-F5344CB8AC3E}">
        <p14:creationId xmlns:p14="http://schemas.microsoft.com/office/powerpoint/2010/main" val="14870744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2E87BE0E-1A99-4F43-AE32-92A636E949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8" name="Titel 7">
            <a:extLst>
              <a:ext uri="{FF2B5EF4-FFF2-40B4-BE49-F238E27FC236}">
                <a16:creationId xmlns:a16="http://schemas.microsoft.com/office/drawing/2014/main" id="{563DA4D4-4EC1-54DC-AC88-BA53F18E08C2}"/>
              </a:ext>
            </a:extLst>
          </p:cNvPr>
          <p:cNvSpPr>
            <a:spLocks noGrp="1"/>
          </p:cNvSpPr>
          <p:nvPr>
            <p:ph type="title"/>
          </p:nvPr>
        </p:nvSpPr>
        <p:spPr>
          <a:xfrm>
            <a:off x="666000" y="1260000"/>
            <a:ext cx="10515600" cy="1324800"/>
          </a:xfrm>
        </p:spPr>
        <p:txBody>
          <a:bodyPr>
            <a:normAutofit/>
          </a:bodyPr>
          <a:lstStyle>
            <a:lvl1pPr>
              <a:defRPr sz="3700" b="1" i="0">
                <a:solidFill>
                  <a:schemeClr val="bg1"/>
                </a:solidFill>
                <a:latin typeface="Lato" panose="020F0502020204030203" pitchFamily="34" charset="77"/>
              </a:defRPr>
            </a:lvl1pPr>
          </a:lstStyle>
          <a:p>
            <a:r>
              <a:rPr lang="de-DE" dirty="0"/>
              <a:t>Mastertitelformat bearbeiten</a:t>
            </a:r>
          </a:p>
        </p:txBody>
      </p:sp>
      <p:pic>
        <p:nvPicPr>
          <p:cNvPr id="6" name="Grafik 5">
            <a:extLst>
              <a:ext uri="{FF2B5EF4-FFF2-40B4-BE49-F238E27FC236}">
                <a16:creationId xmlns:a16="http://schemas.microsoft.com/office/drawing/2014/main" id="{208F2EF8-2249-9F6E-29C6-B5C6824716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Grafik 8">
            <a:extLst>
              <a:ext uri="{FF2B5EF4-FFF2-40B4-BE49-F238E27FC236}">
                <a16:creationId xmlns:a16="http://schemas.microsoft.com/office/drawing/2014/main" id="{9A99BE64-964E-2261-8E19-92FBE83607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53101" y="492820"/>
            <a:ext cx="2425379" cy="518163"/>
          </a:xfrm>
          <a:prstGeom prst="rect">
            <a:avLst/>
          </a:prstGeom>
        </p:spPr>
      </p:pic>
    </p:spTree>
    <p:extLst>
      <p:ext uri="{BB962C8B-B14F-4D97-AF65-F5344CB8AC3E}">
        <p14:creationId xmlns:p14="http://schemas.microsoft.com/office/powerpoint/2010/main" val="1069074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29D21-B45F-465E-835F-C1053D6D5F9D}"/>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3303FCA-5E30-486E-B2DF-D46C4E74263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116DCFA-34B0-406F-95BC-1E256FE50C3F}"/>
              </a:ext>
            </a:extLst>
          </p:cNvPr>
          <p:cNvSpPr>
            <a:spLocks noGrp="1"/>
          </p:cNvSpPr>
          <p:nvPr>
            <p:ph type="dt" sz="half" idx="10"/>
          </p:nvPr>
        </p:nvSpPr>
        <p:spPr/>
        <p:txBody>
          <a:bodyPr/>
          <a:lstStyle/>
          <a:p>
            <a:fld id="{DF529D15-7273-45D5-A5A0-FA7B8B652777}" type="datetimeFigureOut">
              <a:rPr lang="de-DE" smtClean="0"/>
              <a:t>20.01.26</a:t>
            </a:fld>
            <a:endParaRPr lang="de-DE"/>
          </a:p>
        </p:txBody>
      </p:sp>
      <p:sp>
        <p:nvSpPr>
          <p:cNvPr id="5" name="Fußzeilenplatzhalter 4">
            <a:extLst>
              <a:ext uri="{FF2B5EF4-FFF2-40B4-BE49-F238E27FC236}">
                <a16:creationId xmlns:a16="http://schemas.microsoft.com/office/drawing/2014/main" id="{2F40CAB2-3A60-4D59-A637-51E45C3C3E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31DF61D-A110-49DD-85D5-E4B93C5459D8}"/>
              </a:ext>
            </a:extLst>
          </p:cNvPr>
          <p:cNvSpPr>
            <a:spLocks noGrp="1"/>
          </p:cNvSpPr>
          <p:nvPr>
            <p:ph type="sldNum" sz="quarter" idx="12"/>
          </p:nvPr>
        </p:nvSpPr>
        <p:spPr/>
        <p:txBody>
          <a:bodyPr/>
          <a:lstStyle/>
          <a:p>
            <a:fld id="{F630E491-6F63-41DF-8112-AD6BF37C94C1}" type="slidenum">
              <a:rPr lang="de-DE" smtClean="0"/>
              <a:t>‹Nr.›</a:t>
            </a:fld>
            <a:endParaRPr lang="de-DE"/>
          </a:p>
        </p:txBody>
      </p:sp>
    </p:spTree>
    <p:extLst>
      <p:ext uri="{BB962C8B-B14F-4D97-AF65-F5344CB8AC3E}">
        <p14:creationId xmlns:p14="http://schemas.microsoft.com/office/powerpoint/2010/main" val="725986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8A6AE04-13B4-4FCA-9F29-1D7C7A55278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9A6003F-7084-4186-BF6D-ADBCAF6E894B}"/>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DCFCF3C-EF61-4C3D-B2DC-D3171BA4F25D}"/>
              </a:ext>
            </a:extLst>
          </p:cNvPr>
          <p:cNvSpPr>
            <a:spLocks noGrp="1"/>
          </p:cNvSpPr>
          <p:nvPr>
            <p:ph type="dt" sz="half" idx="10"/>
          </p:nvPr>
        </p:nvSpPr>
        <p:spPr/>
        <p:txBody>
          <a:bodyPr/>
          <a:lstStyle/>
          <a:p>
            <a:fld id="{DF529D15-7273-45D5-A5A0-FA7B8B652777}" type="datetimeFigureOut">
              <a:rPr lang="de-DE" smtClean="0"/>
              <a:t>20.01.26</a:t>
            </a:fld>
            <a:endParaRPr lang="de-DE"/>
          </a:p>
        </p:txBody>
      </p:sp>
      <p:sp>
        <p:nvSpPr>
          <p:cNvPr id="5" name="Fußzeilenplatzhalter 4">
            <a:extLst>
              <a:ext uri="{FF2B5EF4-FFF2-40B4-BE49-F238E27FC236}">
                <a16:creationId xmlns:a16="http://schemas.microsoft.com/office/drawing/2014/main" id="{3397A66B-EE1A-4FC3-ABEF-D8B07F1006D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A2057AD-2434-42AF-944F-BACD2F689058}"/>
              </a:ext>
            </a:extLst>
          </p:cNvPr>
          <p:cNvSpPr>
            <a:spLocks noGrp="1"/>
          </p:cNvSpPr>
          <p:nvPr>
            <p:ph type="sldNum" sz="quarter" idx="12"/>
          </p:nvPr>
        </p:nvSpPr>
        <p:spPr/>
        <p:txBody>
          <a:bodyPr/>
          <a:lstStyle/>
          <a:p>
            <a:fld id="{F630E491-6F63-41DF-8112-AD6BF37C94C1}" type="slidenum">
              <a:rPr lang="de-DE" smtClean="0"/>
              <a:t>‹Nr.›</a:t>
            </a:fld>
            <a:endParaRPr lang="de-DE"/>
          </a:p>
        </p:txBody>
      </p:sp>
    </p:spTree>
    <p:extLst>
      <p:ext uri="{BB962C8B-B14F-4D97-AF65-F5344CB8AC3E}">
        <p14:creationId xmlns:p14="http://schemas.microsoft.com/office/powerpoint/2010/main" val="862635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Inhalt mit Überschrif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299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9E9829-8568-47E6-A48C-C9E26F113AB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F64A92E-3349-4D04-8633-BD23B3106A3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F740F30-EEC7-4869-9FA0-F117456EE327}"/>
              </a:ext>
            </a:extLst>
          </p:cNvPr>
          <p:cNvSpPr>
            <a:spLocks noGrp="1"/>
          </p:cNvSpPr>
          <p:nvPr>
            <p:ph type="dt" sz="half" idx="10"/>
          </p:nvPr>
        </p:nvSpPr>
        <p:spPr/>
        <p:txBody>
          <a:bodyPr/>
          <a:lstStyle/>
          <a:p>
            <a:fld id="{DF529D15-7273-45D5-A5A0-FA7B8B652777}" type="datetimeFigureOut">
              <a:rPr lang="de-DE" smtClean="0"/>
              <a:t>20.01.26</a:t>
            </a:fld>
            <a:endParaRPr lang="de-DE"/>
          </a:p>
        </p:txBody>
      </p:sp>
      <p:sp>
        <p:nvSpPr>
          <p:cNvPr id="5" name="Fußzeilenplatzhalter 4">
            <a:extLst>
              <a:ext uri="{FF2B5EF4-FFF2-40B4-BE49-F238E27FC236}">
                <a16:creationId xmlns:a16="http://schemas.microsoft.com/office/drawing/2014/main" id="{2DD7E0BA-A2F3-4B83-92E9-0ECAB578D39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EC09F98-F3CB-4C4F-9D66-F0254C42D132}"/>
              </a:ext>
            </a:extLst>
          </p:cNvPr>
          <p:cNvSpPr>
            <a:spLocks noGrp="1"/>
          </p:cNvSpPr>
          <p:nvPr>
            <p:ph type="sldNum" sz="quarter" idx="12"/>
          </p:nvPr>
        </p:nvSpPr>
        <p:spPr/>
        <p:txBody>
          <a:bodyPr/>
          <a:lstStyle/>
          <a:p>
            <a:fld id="{F630E491-6F63-41DF-8112-AD6BF37C94C1}" type="slidenum">
              <a:rPr lang="de-DE" smtClean="0"/>
              <a:t>‹Nr.›</a:t>
            </a:fld>
            <a:endParaRPr lang="de-DE"/>
          </a:p>
        </p:txBody>
      </p:sp>
    </p:spTree>
    <p:extLst>
      <p:ext uri="{BB962C8B-B14F-4D97-AF65-F5344CB8AC3E}">
        <p14:creationId xmlns:p14="http://schemas.microsoft.com/office/powerpoint/2010/main" val="1697872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A6C1B9D-DF89-4D6A-8793-BFDCB1993B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9" name="Titel 8">
            <a:extLst>
              <a:ext uri="{FF2B5EF4-FFF2-40B4-BE49-F238E27FC236}">
                <a16:creationId xmlns:a16="http://schemas.microsoft.com/office/drawing/2014/main" id="{580A2FAF-2FCA-62A9-9921-695D2F905F29}"/>
              </a:ext>
            </a:extLst>
          </p:cNvPr>
          <p:cNvSpPr>
            <a:spLocks noGrp="1"/>
          </p:cNvSpPr>
          <p:nvPr>
            <p:ph type="title"/>
          </p:nvPr>
        </p:nvSpPr>
        <p:spPr>
          <a:xfrm>
            <a:off x="666000" y="1260000"/>
            <a:ext cx="10515600" cy="1325563"/>
          </a:xfrm>
        </p:spPr>
        <p:txBody>
          <a:bodyPr>
            <a:normAutofit/>
          </a:bodyPr>
          <a:lstStyle>
            <a:lvl1pPr>
              <a:defRPr sz="3700" b="1" i="0">
                <a:solidFill>
                  <a:schemeClr val="bg1"/>
                </a:solidFill>
                <a:latin typeface="Lato" panose="020F0502020204030203" pitchFamily="34" charset="77"/>
              </a:defRPr>
            </a:lvl1pPr>
          </a:lstStyle>
          <a:p>
            <a:r>
              <a:rPr lang="de-DE" dirty="0"/>
              <a:t>Mastertitelformat bearbeiten</a:t>
            </a:r>
          </a:p>
        </p:txBody>
      </p:sp>
      <p:pic>
        <p:nvPicPr>
          <p:cNvPr id="5" name="Grafik 4">
            <a:extLst>
              <a:ext uri="{FF2B5EF4-FFF2-40B4-BE49-F238E27FC236}">
                <a16:creationId xmlns:a16="http://schemas.microsoft.com/office/drawing/2014/main" id="{04DDF0FC-108C-539F-9C0E-3C4D223A50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2643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99CC0-6663-4E11-9946-4923C4D8E5D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48DC6EF-637A-4F92-A77F-F50A26B5272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C15D04B-B732-4484-8C5E-E677E2CA980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5FF5DF0-AC0E-4C6C-8F56-0AEB6E5D3D57}"/>
              </a:ext>
            </a:extLst>
          </p:cNvPr>
          <p:cNvSpPr>
            <a:spLocks noGrp="1"/>
          </p:cNvSpPr>
          <p:nvPr>
            <p:ph type="dt" sz="half" idx="10"/>
          </p:nvPr>
        </p:nvSpPr>
        <p:spPr/>
        <p:txBody>
          <a:bodyPr/>
          <a:lstStyle/>
          <a:p>
            <a:fld id="{DF529D15-7273-45D5-A5A0-FA7B8B652777}" type="datetimeFigureOut">
              <a:rPr lang="de-DE" smtClean="0"/>
              <a:t>20.01.26</a:t>
            </a:fld>
            <a:endParaRPr lang="de-DE"/>
          </a:p>
        </p:txBody>
      </p:sp>
      <p:sp>
        <p:nvSpPr>
          <p:cNvPr id="6" name="Fußzeilenplatzhalter 5">
            <a:extLst>
              <a:ext uri="{FF2B5EF4-FFF2-40B4-BE49-F238E27FC236}">
                <a16:creationId xmlns:a16="http://schemas.microsoft.com/office/drawing/2014/main" id="{62D9190F-F465-4FBD-8E3A-F835893B41B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B54540A-DD74-4A59-AD13-97CD8140AD40}"/>
              </a:ext>
            </a:extLst>
          </p:cNvPr>
          <p:cNvSpPr>
            <a:spLocks noGrp="1"/>
          </p:cNvSpPr>
          <p:nvPr>
            <p:ph type="sldNum" sz="quarter" idx="12"/>
          </p:nvPr>
        </p:nvSpPr>
        <p:spPr/>
        <p:txBody>
          <a:bodyPr/>
          <a:lstStyle/>
          <a:p>
            <a:fld id="{F630E491-6F63-41DF-8112-AD6BF37C94C1}" type="slidenum">
              <a:rPr lang="de-DE" smtClean="0"/>
              <a:t>‹Nr.›</a:t>
            </a:fld>
            <a:endParaRPr lang="de-DE"/>
          </a:p>
        </p:txBody>
      </p:sp>
    </p:spTree>
    <p:extLst>
      <p:ext uri="{BB962C8B-B14F-4D97-AF65-F5344CB8AC3E}">
        <p14:creationId xmlns:p14="http://schemas.microsoft.com/office/powerpoint/2010/main" val="1238196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26CBC8-4F2C-4350-99D3-4811FDDC8EF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3A43611-5681-442E-B739-F54FD5B65D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E17E3F-4DFF-4EF2-B9C5-7009BC05351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16F7092D-BCA2-4676-BA6B-BABFB30DC5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643B967B-C4AC-4BCA-89F4-D31DEDB76F51}"/>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89609768-34F6-4E5E-9222-B22B02E9D3EC}"/>
              </a:ext>
            </a:extLst>
          </p:cNvPr>
          <p:cNvSpPr>
            <a:spLocks noGrp="1"/>
          </p:cNvSpPr>
          <p:nvPr>
            <p:ph type="dt" sz="half" idx="10"/>
          </p:nvPr>
        </p:nvSpPr>
        <p:spPr/>
        <p:txBody>
          <a:bodyPr/>
          <a:lstStyle/>
          <a:p>
            <a:fld id="{DF529D15-7273-45D5-A5A0-FA7B8B652777}" type="datetimeFigureOut">
              <a:rPr lang="de-DE" smtClean="0"/>
              <a:t>20.01.26</a:t>
            </a:fld>
            <a:endParaRPr lang="de-DE"/>
          </a:p>
        </p:txBody>
      </p:sp>
      <p:sp>
        <p:nvSpPr>
          <p:cNvPr id="8" name="Fußzeilenplatzhalter 7">
            <a:extLst>
              <a:ext uri="{FF2B5EF4-FFF2-40B4-BE49-F238E27FC236}">
                <a16:creationId xmlns:a16="http://schemas.microsoft.com/office/drawing/2014/main" id="{8154F475-1EC9-49C5-9866-AD287E99AE87}"/>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DC7031DE-C6CC-49C7-99FE-BADE13BABE97}"/>
              </a:ext>
            </a:extLst>
          </p:cNvPr>
          <p:cNvSpPr>
            <a:spLocks noGrp="1"/>
          </p:cNvSpPr>
          <p:nvPr>
            <p:ph type="sldNum" sz="quarter" idx="12"/>
          </p:nvPr>
        </p:nvSpPr>
        <p:spPr/>
        <p:txBody>
          <a:bodyPr/>
          <a:lstStyle/>
          <a:p>
            <a:fld id="{F630E491-6F63-41DF-8112-AD6BF37C94C1}" type="slidenum">
              <a:rPr lang="de-DE" smtClean="0"/>
              <a:t>‹Nr.›</a:t>
            </a:fld>
            <a:endParaRPr lang="de-DE"/>
          </a:p>
        </p:txBody>
      </p:sp>
    </p:spTree>
    <p:extLst>
      <p:ext uri="{BB962C8B-B14F-4D97-AF65-F5344CB8AC3E}">
        <p14:creationId xmlns:p14="http://schemas.microsoft.com/office/powerpoint/2010/main" val="486134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06307-53F2-46D1-8AA5-E407AE2EC47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E8A9CD0-044A-4061-B8B4-987BDC4B5128}"/>
              </a:ext>
            </a:extLst>
          </p:cNvPr>
          <p:cNvSpPr>
            <a:spLocks noGrp="1"/>
          </p:cNvSpPr>
          <p:nvPr>
            <p:ph type="dt" sz="half" idx="10"/>
          </p:nvPr>
        </p:nvSpPr>
        <p:spPr/>
        <p:txBody>
          <a:bodyPr/>
          <a:lstStyle/>
          <a:p>
            <a:fld id="{DF529D15-7273-45D5-A5A0-FA7B8B652777}" type="datetimeFigureOut">
              <a:rPr lang="de-DE" smtClean="0"/>
              <a:t>20.01.26</a:t>
            </a:fld>
            <a:endParaRPr lang="de-DE"/>
          </a:p>
        </p:txBody>
      </p:sp>
      <p:sp>
        <p:nvSpPr>
          <p:cNvPr id="4" name="Fußzeilenplatzhalter 3">
            <a:extLst>
              <a:ext uri="{FF2B5EF4-FFF2-40B4-BE49-F238E27FC236}">
                <a16:creationId xmlns:a16="http://schemas.microsoft.com/office/drawing/2014/main" id="{298F421C-DACA-4F47-A76A-31B297BD046D}"/>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AA01B4BC-0082-4511-8938-52F78ECF013D}"/>
              </a:ext>
            </a:extLst>
          </p:cNvPr>
          <p:cNvSpPr>
            <a:spLocks noGrp="1"/>
          </p:cNvSpPr>
          <p:nvPr>
            <p:ph type="sldNum" sz="quarter" idx="12"/>
          </p:nvPr>
        </p:nvSpPr>
        <p:spPr/>
        <p:txBody>
          <a:bodyPr/>
          <a:lstStyle/>
          <a:p>
            <a:fld id="{F630E491-6F63-41DF-8112-AD6BF37C94C1}" type="slidenum">
              <a:rPr lang="de-DE" smtClean="0"/>
              <a:t>‹Nr.›</a:t>
            </a:fld>
            <a:endParaRPr lang="de-DE"/>
          </a:p>
        </p:txBody>
      </p:sp>
    </p:spTree>
    <p:extLst>
      <p:ext uri="{BB962C8B-B14F-4D97-AF65-F5344CB8AC3E}">
        <p14:creationId xmlns:p14="http://schemas.microsoft.com/office/powerpoint/2010/main" val="350394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6D774E5-40B7-40FB-BC64-CB39DB49DC8A}"/>
              </a:ext>
            </a:extLst>
          </p:cNvPr>
          <p:cNvSpPr>
            <a:spLocks noGrp="1"/>
          </p:cNvSpPr>
          <p:nvPr>
            <p:ph type="dt" sz="half" idx="10"/>
          </p:nvPr>
        </p:nvSpPr>
        <p:spPr/>
        <p:txBody>
          <a:bodyPr/>
          <a:lstStyle/>
          <a:p>
            <a:fld id="{DF529D15-7273-45D5-A5A0-FA7B8B652777}" type="datetimeFigureOut">
              <a:rPr lang="de-DE" smtClean="0"/>
              <a:t>20.01.26</a:t>
            </a:fld>
            <a:endParaRPr lang="de-DE"/>
          </a:p>
        </p:txBody>
      </p:sp>
      <p:sp>
        <p:nvSpPr>
          <p:cNvPr id="3" name="Fußzeilenplatzhalter 2">
            <a:extLst>
              <a:ext uri="{FF2B5EF4-FFF2-40B4-BE49-F238E27FC236}">
                <a16:creationId xmlns:a16="http://schemas.microsoft.com/office/drawing/2014/main" id="{746AB044-FD97-4475-B743-7643B7B506B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8F349014-243F-49C4-ABF3-9C2C7188B6E7}"/>
              </a:ext>
            </a:extLst>
          </p:cNvPr>
          <p:cNvSpPr>
            <a:spLocks noGrp="1"/>
          </p:cNvSpPr>
          <p:nvPr>
            <p:ph type="sldNum" sz="quarter" idx="12"/>
          </p:nvPr>
        </p:nvSpPr>
        <p:spPr/>
        <p:txBody>
          <a:bodyPr/>
          <a:lstStyle/>
          <a:p>
            <a:fld id="{F630E491-6F63-41DF-8112-AD6BF37C94C1}" type="slidenum">
              <a:rPr lang="de-DE" smtClean="0"/>
              <a:t>‹Nr.›</a:t>
            </a:fld>
            <a:endParaRPr lang="de-DE"/>
          </a:p>
        </p:txBody>
      </p:sp>
    </p:spTree>
    <p:extLst>
      <p:ext uri="{BB962C8B-B14F-4D97-AF65-F5344CB8AC3E}">
        <p14:creationId xmlns:p14="http://schemas.microsoft.com/office/powerpoint/2010/main" val="1692400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86C352-6424-43B1-ACF6-5F56189CA5B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57F4A2F5-05F4-4EFD-B2D1-A2CE0F7B49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04F6F60-44B3-44EA-8A78-5AB1A382D2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8DEC707-CAB8-4C2B-B3B7-D67C77627BCE}"/>
              </a:ext>
            </a:extLst>
          </p:cNvPr>
          <p:cNvSpPr>
            <a:spLocks noGrp="1"/>
          </p:cNvSpPr>
          <p:nvPr>
            <p:ph type="dt" sz="half" idx="10"/>
          </p:nvPr>
        </p:nvSpPr>
        <p:spPr/>
        <p:txBody>
          <a:bodyPr/>
          <a:lstStyle/>
          <a:p>
            <a:fld id="{DF529D15-7273-45D5-A5A0-FA7B8B652777}" type="datetimeFigureOut">
              <a:rPr lang="de-DE" smtClean="0"/>
              <a:t>20.01.26</a:t>
            </a:fld>
            <a:endParaRPr lang="de-DE"/>
          </a:p>
        </p:txBody>
      </p:sp>
      <p:sp>
        <p:nvSpPr>
          <p:cNvPr id="6" name="Fußzeilenplatzhalter 5">
            <a:extLst>
              <a:ext uri="{FF2B5EF4-FFF2-40B4-BE49-F238E27FC236}">
                <a16:creationId xmlns:a16="http://schemas.microsoft.com/office/drawing/2014/main" id="{2B5A16DA-FB63-4C3D-9712-FFB418B91F5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2C1D99D-8385-4FCF-BEA1-DD8DED74BB43}"/>
              </a:ext>
            </a:extLst>
          </p:cNvPr>
          <p:cNvSpPr>
            <a:spLocks noGrp="1"/>
          </p:cNvSpPr>
          <p:nvPr>
            <p:ph type="sldNum" sz="quarter" idx="12"/>
          </p:nvPr>
        </p:nvSpPr>
        <p:spPr/>
        <p:txBody>
          <a:bodyPr/>
          <a:lstStyle/>
          <a:p>
            <a:fld id="{F630E491-6F63-41DF-8112-AD6BF37C94C1}" type="slidenum">
              <a:rPr lang="de-DE" smtClean="0"/>
              <a:t>‹Nr.›</a:t>
            </a:fld>
            <a:endParaRPr lang="de-DE"/>
          </a:p>
        </p:txBody>
      </p:sp>
    </p:spTree>
    <p:extLst>
      <p:ext uri="{BB962C8B-B14F-4D97-AF65-F5344CB8AC3E}">
        <p14:creationId xmlns:p14="http://schemas.microsoft.com/office/powerpoint/2010/main" val="2748153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C6631F-77A4-41A2-8FAF-0C24869071D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9001865A-02B6-49FC-B3E5-CE6A97CB72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45536A6-9287-4004-8DD0-7701A7168E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328FC41-1629-4774-BA72-DA6E0DEEF498}"/>
              </a:ext>
            </a:extLst>
          </p:cNvPr>
          <p:cNvSpPr>
            <a:spLocks noGrp="1"/>
          </p:cNvSpPr>
          <p:nvPr>
            <p:ph type="dt" sz="half" idx="10"/>
          </p:nvPr>
        </p:nvSpPr>
        <p:spPr/>
        <p:txBody>
          <a:bodyPr/>
          <a:lstStyle/>
          <a:p>
            <a:fld id="{DF529D15-7273-45D5-A5A0-FA7B8B652777}" type="datetimeFigureOut">
              <a:rPr lang="de-DE" smtClean="0"/>
              <a:t>20.01.26</a:t>
            </a:fld>
            <a:endParaRPr lang="de-DE"/>
          </a:p>
        </p:txBody>
      </p:sp>
      <p:sp>
        <p:nvSpPr>
          <p:cNvPr id="6" name="Fußzeilenplatzhalter 5">
            <a:extLst>
              <a:ext uri="{FF2B5EF4-FFF2-40B4-BE49-F238E27FC236}">
                <a16:creationId xmlns:a16="http://schemas.microsoft.com/office/drawing/2014/main" id="{F869B7FB-0878-4C21-943C-2E31C5B8D33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1345A71-99AA-4363-A277-25919811D717}"/>
              </a:ext>
            </a:extLst>
          </p:cNvPr>
          <p:cNvSpPr>
            <a:spLocks noGrp="1"/>
          </p:cNvSpPr>
          <p:nvPr>
            <p:ph type="sldNum" sz="quarter" idx="12"/>
          </p:nvPr>
        </p:nvSpPr>
        <p:spPr/>
        <p:txBody>
          <a:bodyPr/>
          <a:lstStyle/>
          <a:p>
            <a:fld id="{F630E491-6F63-41DF-8112-AD6BF37C94C1}" type="slidenum">
              <a:rPr lang="de-DE" smtClean="0"/>
              <a:t>‹Nr.›</a:t>
            </a:fld>
            <a:endParaRPr lang="de-DE"/>
          </a:p>
        </p:txBody>
      </p:sp>
    </p:spTree>
    <p:extLst>
      <p:ext uri="{BB962C8B-B14F-4D97-AF65-F5344CB8AC3E}">
        <p14:creationId xmlns:p14="http://schemas.microsoft.com/office/powerpoint/2010/main" val="2777795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BA2E90A-7FEF-4D1E-9FD7-F981A2C288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D31778F1-D6B0-4839-B9E6-12AB9073DB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F2A64DE-1FB6-4044-9004-40784464B8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29D15-7273-45D5-A5A0-FA7B8B652777}" type="datetimeFigureOut">
              <a:rPr lang="de-DE" smtClean="0"/>
              <a:t>20.01.26</a:t>
            </a:fld>
            <a:endParaRPr lang="de-DE"/>
          </a:p>
        </p:txBody>
      </p:sp>
      <p:sp>
        <p:nvSpPr>
          <p:cNvPr id="5" name="Fußzeilenplatzhalter 4">
            <a:extLst>
              <a:ext uri="{FF2B5EF4-FFF2-40B4-BE49-F238E27FC236}">
                <a16:creationId xmlns:a16="http://schemas.microsoft.com/office/drawing/2014/main" id="{CF15D948-049A-449D-B4F6-A80D5A2808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1BD9E222-666A-4E3F-B649-6B9C920DCB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30E491-6F63-41DF-8112-AD6BF37C94C1}" type="slidenum">
              <a:rPr lang="de-DE" smtClean="0"/>
              <a:t>‹Nr.›</a:t>
            </a:fld>
            <a:endParaRPr lang="de-DE"/>
          </a:p>
        </p:txBody>
      </p:sp>
      <p:pic>
        <p:nvPicPr>
          <p:cNvPr id="13" name="Grafik 12">
            <a:extLst>
              <a:ext uri="{FF2B5EF4-FFF2-40B4-BE49-F238E27FC236}">
                <a16:creationId xmlns:a16="http://schemas.microsoft.com/office/drawing/2014/main" id="{B1ED63D9-A7B2-8F20-5BF6-2CFA75CF826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Grafik 13">
            <a:extLst>
              <a:ext uri="{FF2B5EF4-FFF2-40B4-BE49-F238E27FC236}">
                <a16:creationId xmlns:a16="http://schemas.microsoft.com/office/drawing/2014/main" id="{ED94EDB1-58EA-60AD-A854-CBA78D631D3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bwMode="auto">
          <a:xfrm>
            <a:off x="10124811" y="315912"/>
            <a:ext cx="1709049" cy="365125"/>
          </a:xfrm>
          <a:prstGeom prst="rect">
            <a:avLst/>
          </a:prstGeom>
        </p:spPr>
      </p:pic>
    </p:spTree>
    <p:extLst>
      <p:ext uri="{BB962C8B-B14F-4D97-AF65-F5344CB8AC3E}">
        <p14:creationId xmlns:p14="http://schemas.microsoft.com/office/powerpoint/2010/main" val="2997106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gif"/></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61.gif"/></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Grafik 5">
            <a:extLst>
              <a:ext uri="{FF2B5EF4-FFF2-40B4-BE49-F238E27FC236}">
                <a16:creationId xmlns:a16="http://schemas.microsoft.com/office/drawing/2014/main" id="{F698B5D2-00B7-8B8E-4F39-4644A2BEE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3340" y="0"/>
            <a:ext cx="5750264" cy="4764505"/>
          </a:xfrm>
          <a:prstGeom prst="rect">
            <a:avLst/>
          </a:prstGeom>
        </p:spPr>
      </p:pic>
      <p:pic>
        <p:nvPicPr>
          <p:cNvPr id="12" name="Grafik 11">
            <a:extLst>
              <a:ext uri="{FF2B5EF4-FFF2-40B4-BE49-F238E27FC236}">
                <a16:creationId xmlns:a16="http://schemas.microsoft.com/office/drawing/2014/main" id="{6F07F4B3-4D54-7344-3F13-7E0B105A6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071125" y="1078029"/>
            <a:ext cx="6902089" cy="533874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feld 1">
            <a:extLst>
              <a:ext uri="{FF2B5EF4-FFF2-40B4-BE49-F238E27FC236}">
                <a16:creationId xmlns:a16="http://schemas.microsoft.com/office/drawing/2014/main" id="{7B02C4E6-4D69-495E-BE58-432A36352AC0}"/>
              </a:ext>
            </a:extLst>
          </p:cNvPr>
          <p:cNvSpPr txBox="1"/>
          <p:nvPr/>
        </p:nvSpPr>
        <p:spPr>
          <a:xfrm>
            <a:off x="647999" y="648000"/>
            <a:ext cx="4956933" cy="4955203"/>
          </a:xfrm>
          <a:prstGeom prst="rect">
            <a:avLst/>
          </a:prstGeom>
          <a:noFill/>
        </p:spPr>
        <p:txBody>
          <a:bodyPr wrap="square" rtlCol="0">
            <a:spAutoFit/>
          </a:bodyPr>
          <a:lstStyle/>
          <a:p>
            <a:pPr>
              <a:buClr>
                <a:srgbClr val="88D840"/>
              </a:buClr>
            </a:pPr>
            <a:r>
              <a:rPr lang="de-DE" sz="3700" b="1" dirty="0" err="1">
                <a:solidFill>
                  <a:schemeClr val="bg1"/>
                </a:solidFill>
                <a:latin typeface="Lato" panose="020F0502020204030203" pitchFamily="34" charset="77"/>
                <a:ea typeface="Lato" panose="020F0502020204030203" pitchFamily="34" charset="0"/>
                <a:cs typeface="Lato" panose="020F0502020204030203" pitchFamily="34" charset="0"/>
              </a:rPr>
              <a:t>edulution</a:t>
            </a:r>
            <a:r>
              <a:rPr lang="de-DE" sz="3700" b="1" dirty="0">
                <a:solidFill>
                  <a:schemeClr val="bg1"/>
                </a:solidFill>
                <a:latin typeface="Lato" panose="020F0502020204030203" pitchFamily="34" charset="77"/>
                <a:ea typeface="Lato" panose="020F0502020204030203" pitchFamily="34" charset="0"/>
                <a:cs typeface="Lato" panose="020F0502020204030203" pitchFamily="34" charset="0"/>
              </a:rPr>
              <a:t> UI –</a:t>
            </a:r>
          </a:p>
          <a:p>
            <a:pPr>
              <a:buClr>
                <a:srgbClr val="88D840"/>
              </a:buClr>
            </a:pPr>
            <a:r>
              <a:rPr lang="de-DE" sz="3000" b="1" dirty="0">
                <a:solidFill>
                  <a:srgbClr val="88D840"/>
                </a:solidFill>
                <a:latin typeface="Lato" panose="020F0502020204030203" pitchFamily="34" charset="77"/>
                <a:ea typeface="Lato" panose="020F0502020204030203" pitchFamily="34" charset="0"/>
                <a:cs typeface="Lato" panose="020F0502020204030203" pitchFamily="34" charset="0"/>
              </a:rPr>
              <a:t>AUTORISIERUNG</a:t>
            </a:r>
          </a:p>
          <a:p>
            <a:pPr>
              <a:buClr>
                <a:srgbClr val="88D840"/>
              </a:buClr>
            </a:pPr>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a:p>
            <a:pPr>
              <a:buClr>
                <a:srgbClr val="88D840"/>
              </a:buCl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Das </a:t>
            </a:r>
            <a:r>
              <a:rPr lang="de-DE" dirty="0" err="1">
                <a:solidFill>
                  <a:schemeClr val="bg1"/>
                </a:solidFill>
                <a:latin typeface="Lato" panose="020F0502020204030203" pitchFamily="34" charset="0"/>
                <a:ea typeface="Lato" panose="020F0502020204030203" pitchFamily="34" charset="0"/>
                <a:cs typeface="Lato" panose="020F0502020204030203" pitchFamily="34" charset="0"/>
              </a:rPr>
              <a:t>edulution</a:t>
            </a:r>
            <a:r>
              <a:rPr lang="de-DE" dirty="0">
                <a:solidFill>
                  <a:schemeClr val="bg1"/>
                </a:solidFill>
                <a:latin typeface="Lato" panose="020F0502020204030203" pitchFamily="34" charset="0"/>
                <a:ea typeface="Lato" panose="020F0502020204030203" pitchFamily="34" charset="0"/>
                <a:cs typeface="Lato" panose="020F0502020204030203" pitchFamily="34" charset="0"/>
              </a:rPr>
              <a:t> User Interface steht in vorderster Reihe und schützt eingebundene Dienste.</a:t>
            </a:r>
          </a:p>
          <a:p>
            <a:pPr>
              <a:buClr>
                <a:srgbClr val="88D840"/>
              </a:buClr>
            </a:pPr>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eingebauter Proxy</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externe Erreichbarkeit eingebauter Dienste nur nach Autorisierung</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erhöhte Sicherheit da Dienste eigenständig nicht aus dem Internet erreichbar sind</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alle Anwendungen Zwei-Faktor-geschützt</a:t>
            </a:r>
          </a:p>
          <a:p>
            <a:pPr marL="285750" indent="-285750">
              <a:buClr>
                <a:srgbClr val="88D840"/>
              </a:buClr>
              <a:buFont typeface="Arial" panose="020B0604020202020204" pitchFamily="34" charset="0"/>
              <a:buChar char="•"/>
            </a:pPr>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a:p>
            <a:pPr>
              <a:buClr>
                <a:srgbClr val="88D840"/>
              </a:buClr>
            </a:pPr>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a:p>
            <a:pPr>
              <a:buClr>
                <a:srgbClr val="88D840"/>
              </a:buClr>
            </a:pPr>
            <a:endParaRPr lang="de-DE" dirty="0">
              <a:solidFill>
                <a:schemeClr val="bg1"/>
              </a:solidFill>
            </a:endParaRPr>
          </a:p>
        </p:txBody>
      </p:sp>
      <p:pic>
        <p:nvPicPr>
          <p:cNvPr id="7" name="Grafik 6">
            <a:extLst>
              <a:ext uri="{FF2B5EF4-FFF2-40B4-BE49-F238E27FC236}">
                <a16:creationId xmlns:a16="http://schemas.microsoft.com/office/drawing/2014/main" id="{C1EFDFBC-5E90-134B-9AF2-8135EA5AF3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254797"/>
            <a:ext cx="7722249" cy="4346691"/>
          </a:xfrm>
          <a:prstGeom prst="rect">
            <a:avLst/>
          </a:prstGeom>
        </p:spPr>
      </p:pic>
    </p:spTree>
    <p:extLst>
      <p:ext uri="{BB962C8B-B14F-4D97-AF65-F5344CB8AC3E}">
        <p14:creationId xmlns:p14="http://schemas.microsoft.com/office/powerpoint/2010/main" val="39391506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C287C03-63E2-CF90-7EE8-D9BB6AA08EC1}"/>
            </a:ext>
          </a:extLst>
        </p:cNvPr>
        <p:cNvGrpSpPr/>
        <p:nvPr/>
      </p:nvGrpSpPr>
      <p:grpSpPr bwMode="auto">
        <a:xfrm>
          <a:off x="0" y="0"/>
          <a:ext cx="0" cy="0"/>
          <a:chOff x="0" y="0"/>
          <a:chExt cx="0" cy="0"/>
        </a:xfrm>
      </p:grpSpPr>
      <p:sp>
        <p:nvSpPr>
          <p:cNvPr id="2" name="Textfeld 1">
            <a:extLst>
              <a:ext uri="{FF2B5EF4-FFF2-40B4-BE49-F238E27FC236}">
                <a16:creationId xmlns:a16="http://schemas.microsoft.com/office/drawing/2014/main" id="{F0C7E24B-55FA-804B-555F-12E158DFB2EB}"/>
              </a:ext>
            </a:extLst>
          </p:cNvPr>
          <p:cNvSpPr txBox="1"/>
          <p:nvPr/>
        </p:nvSpPr>
        <p:spPr>
          <a:xfrm>
            <a:off x="648000" y="1728000"/>
            <a:ext cx="3594501" cy="1585049"/>
          </a:xfrm>
          <a:prstGeom prst="rect">
            <a:avLst/>
          </a:prstGeom>
          <a:noFill/>
        </p:spPr>
        <p:txBody>
          <a:bodyPr wrap="square" rtlCol="0">
            <a:spAutoFit/>
          </a:bodyPr>
          <a:lstStyle/>
          <a:p>
            <a:pPr>
              <a:buClr>
                <a:srgbClr val="88D840"/>
              </a:buClr>
            </a:pPr>
            <a:r>
              <a:rPr lang="de-DE" sz="3000" dirty="0">
                <a:solidFill>
                  <a:schemeClr val="bg1"/>
                </a:solidFill>
                <a:latin typeface="Lato" panose="020F0502020204030203" pitchFamily="34" charset="0"/>
                <a:ea typeface="Lato" panose="020F0502020204030203" pitchFamily="34" charset="0"/>
                <a:cs typeface="Lato" panose="020F0502020204030203" pitchFamily="34" charset="0"/>
              </a:rPr>
              <a:t>App-Launcher</a:t>
            </a:r>
          </a:p>
          <a:p>
            <a:pPr marL="285750" indent="-285750">
              <a:buClr>
                <a:srgbClr val="88D840"/>
              </a:buClr>
              <a:buFont typeface="Wingdings" panose="05000000000000000000" pitchFamily="2" charset="2"/>
              <a:buChar char="§"/>
            </a:pPr>
            <a:endParaRPr lang="de-DE" sz="8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Via         oder per Kürzel </a:t>
            </a:r>
            <a:r>
              <a:rPr lang="de-DE" dirty="0" err="1">
                <a:solidFill>
                  <a:schemeClr val="bg1"/>
                </a:solidFill>
                <a:latin typeface="Lato" panose="020F0502020204030203" pitchFamily="34" charset="0"/>
                <a:ea typeface="Lato" panose="020F0502020204030203" pitchFamily="34" charset="0"/>
                <a:cs typeface="Lato" panose="020F0502020204030203" pitchFamily="34" charset="0"/>
              </a:rPr>
              <a:t>cmd</a:t>
            </a:r>
            <a:r>
              <a:rPr lang="de-DE" dirty="0">
                <a:solidFill>
                  <a:schemeClr val="bg1"/>
                </a:solidFill>
                <a:latin typeface="Lato" panose="020F0502020204030203" pitchFamily="34" charset="0"/>
                <a:ea typeface="Lato" panose="020F0502020204030203" pitchFamily="34" charset="0"/>
                <a:cs typeface="Lato" panose="020F0502020204030203" pitchFamily="34" charset="0"/>
              </a:rPr>
              <a:t>/</a:t>
            </a:r>
            <a:r>
              <a:rPr lang="de-DE" dirty="0" err="1">
                <a:solidFill>
                  <a:schemeClr val="bg1"/>
                </a:solidFill>
                <a:latin typeface="Lato" panose="020F0502020204030203" pitchFamily="34" charset="0"/>
                <a:ea typeface="Lato" panose="020F0502020204030203" pitchFamily="34" charset="0"/>
                <a:cs typeface="Lato" panose="020F0502020204030203" pitchFamily="34" charset="0"/>
              </a:rPr>
              <a:t>strg</a:t>
            </a:r>
            <a:r>
              <a:rPr lang="de-DE" dirty="0">
                <a:solidFill>
                  <a:schemeClr val="bg1"/>
                </a:solidFill>
                <a:latin typeface="Lato" panose="020F0502020204030203" pitchFamily="34" charset="0"/>
                <a:ea typeface="Lato" panose="020F0502020204030203" pitchFamily="34" charset="0"/>
                <a:cs typeface="Lato" panose="020F0502020204030203" pitchFamily="34" charset="0"/>
              </a:rPr>
              <a:t> + </a:t>
            </a:r>
            <a:r>
              <a:rPr lang="de-DE" dirty="0" err="1">
                <a:solidFill>
                  <a:schemeClr val="bg1"/>
                </a:solidFill>
                <a:latin typeface="Lato" panose="020F0502020204030203" pitchFamily="34" charset="0"/>
                <a:ea typeface="Lato" panose="020F0502020204030203" pitchFamily="34" charset="0"/>
                <a:cs typeface="Lato" panose="020F0502020204030203" pitchFamily="34" charset="0"/>
              </a:rPr>
              <a:t>k</a:t>
            </a:r>
            <a:r>
              <a:rPr lang="de-DE" dirty="0">
                <a:solidFill>
                  <a:schemeClr val="bg1"/>
                </a:solidFill>
                <a:latin typeface="Lato" panose="020F0502020204030203" pitchFamily="34" charset="0"/>
                <a:ea typeface="Lato" panose="020F0502020204030203" pitchFamily="34" charset="0"/>
                <a:cs typeface="Lato" panose="020F0502020204030203" pitchFamily="34" charset="0"/>
              </a:rPr>
              <a:t> Launcher öffnen</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Übersicht über alle Apps</a:t>
            </a:r>
          </a:p>
        </p:txBody>
      </p:sp>
      <p:pic>
        <p:nvPicPr>
          <p:cNvPr id="11" name="Grafik 10">
            <a:extLst>
              <a:ext uri="{FF2B5EF4-FFF2-40B4-BE49-F238E27FC236}">
                <a16:creationId xmlns:a16="http://schemas.microsoft.com/office/drawing/2014/main" id="{19ECB71A-6CCF-094C-E863-B177CBC38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8000"/>
            <a:ext cx="2900510" cy="612000"/>
          </a:xfrm>
          <a:prstGeom prst="rect">
            <a:avLst/>
          </a:prstGeom>
        </p:spPr>
      </p:pic>
      <p:pic>
        <p:nvPicPr>
          <p:cNvPr id="4" name="Grafik 3">
            <a:extLst>
              <a:ext uri="{FF2B5EF4-FFF2-40B4-BE49-F238E27FC236}">
                <a16:creationId xmlns:a16="http://schemas.microsoft.com/office/drawing/2014/main" id="{643B8C28-EFFE-0646-543A-689A03AA7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2971" y="806333"/>
            <a:ext cx="8919029" cy="5013432"/>
          </a:xfrm>
          <a:prstGeom prst="rect">
            <a:avLst/>
          </a:prstGeom>
        </p:spPr>
      </p:pic>
      <p:pic>
        <p:nvPicPr>
          <p:cNvPr id="7" name="Grafik 6">
            <a:extLst>
              <a:ext uri="{FF2B5EF4-FFF2-40B4-BE49-F238E27FC236}">
                <a16:creationId xmlns:a16="http://schemas.microsoft.com/office/drawing/2014/main" id="{241AD4CB-F0E3-CE46-BC51-F213A13BF3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20039" y="2341582"/>
            <a:ext cx="287317" cy="287317"/>
          </a:xfrm>
          <a:prstGeom prst="rect">
            <a:avLst/>
          </a:prstGeom>
        </p:spPr>
      </p:pic>
    </p:spTree>
    <p:extLst>
      <p:ext uri="{BB962C8B-B14F-4D97-AF65-F5344CB8AC3E}">
        <p14:creationId xmlns:p14="http://schemas.microsoft.com/office/powerpoint/2010/main" val="16978645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feld 1">
            <a:extLst>
              <a:ext uri="{FF2B5EF4-FFF2-40B4-BE49-F238E27FC236}">
                <a16:creationId xmlns:a16="http://schemas.microsoft.com/office/drawing/2014/main" id="{7B02C4E6-4D69-495E-BE58-432A36352AC0}"/>
              </a:ext>
            </a:extLst>
          </p:cNvPr>
          <p:cNvSpPr txBox="1"/>
          <p:nvPr/>
        </p:nvSpPr>
        <p:spPr>
          <a:xfrm>
            <a:off x="648000" y="1728000"/>
            <a:ext cx="3815565" cy="3477875"/>
          </a:xfrm>
          <a:prstGeom prst="rect">
            <a:avLst/>
          </a:prstGeom>
          <a:noFill/>
        </p:spPr>
        <p:txBody>
          <a:bodyPr wrap="square" rtlCol="0">
            <a:spAutoFit/>
          </a:bodyPr>
          <a:lstStyle/>
          <a:p>
            <a:pPr>
              <a:buClr>
                <a:srgbClr val="88D840"/>
              </a:buClr>
            </a:pPr>
            <a:r>
              <a:rPr lang="de-DE" sz="3000" dirty="0">
                <a:solidFill>
                  <a:schemeClr val="bg1"/>
                </a:solidFill>
                <a:latin typeface="Lato" panose="020F0502020204030203" pitchFamily="34" charset="0"/>
                <a:ea typeface="Lato" panose="020F0502020204030203" pitchFamily="34" charset="0"/>
                <a:cs typeface="Lato" panose="020F0502020204030203" pitchFamily="34" charset="0"/>
              </a:rPr>
              <a:t>Dashboard</a:t>
            </a:r>
          </a:p>
          <a:p>
            <a:pPr>
              <a:buClr>
                <a:srgbClr val="88D840"/>
              </a:buClr>
            </a:pPr>
            <a:endParaRPr lang="de-DE" sz="8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ergänzt Schulserverlösung linuxmuster.net </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zusätzliche Module, individuell zusammenstellbar</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flexibel und vielfältig  </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Kombination bewährter Open-Source-Technologien mit kommerziellen Lösungen</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robust, sicher und zuverlässig </a:t>
            </a:r>
          </a:p>
        </p:txBody>
      </p:sp>
      <p:sp>
        <p:nvSpPr>
          <p:cNvPr id="4" name="Textfeld 3">
            <a:extLst>
              <a:ext uri="{FF2B5EF4-FFF2-40B4-BE49-F238E27FC236}">
                <a16:creationId xmlns:a16="http://schemas.microsoft.com/office/drawing/2014/main" id="{A586835F-95FB-7C3E-AEF4-4B97649AA2A4}"/>
              </a:ext>
            </a:extLst>
          </p:cNvPr>
          <p:cNvSpPr txBox="1"/>
          <p:nvPr/>
        </p:nvSpPr>
        <p:spPr>
          <a:xfrm>
            <a:off x="4712677" y="-341644"/>
            <a:ext cx="184731" cy="369332"/>
          </a:xfrm>
          <a:prstGeom prst="rect">
            <a:avLst/>
          </a:prstGeom>
          <a:noFill/>
        </p:spPr>
        <p:txBody>
          <a:bodyPr wrap="none" rtlCol="0">
            <a:spAutoFit/>
          </a:bodyPr>
          <a:lstStyle/>
          <a:p>
            <a:endParaRPr lang="de-DE" dirty="0"/>
          </a:p>
        </p:txBody>
      </p:sp>
      <p:pic>
        <p:nvPicPr>
          <p:cNvPr id="7" name="Grafik 6">
            <a:extLst>
              <a:ext uri="{FF2B5EF4-FFF2-40B4-BE49-F238E27FC236}">
                <a16:creationId xmlns:a16="http://schemas.microsoft.com/office/drawing/2014/main" id="{5D6BBC51-0469-BB3D-245D-0273AF4B9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2629" y="967156"/>
            <a:ext cx="8759371" cy="4923687"/>
          </a:xfrm>
          <a:prstGeom prst="rect">
            <a:avLst/>
          </a:prstGeom>
        </p:spPr>
      </p:pic>
      <p:pic>
        <p:nvPicPr>
          <p:cNvPr id="9" name="Grafik 8">
            <a:extLst>
              <a:ext uri="{FF2B5EF4-FFF2-40B4-BE49-F238E27FC236}">
                <a16:creationId xmlns:a16="http://schemas.microsoft.com/office/drawing/2014/main" id="{22932D87-040E-EC49-A5B9-C770F5141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6266"/>
            <a:ext cx="2900508" cy="612000"/>
          </a:xfrm>
          <a:prstGeom prst="rect">
            <a:avLst/>
          </a:prstGeom>
        </p:spPr>
      </p:pic>
    </p:spTree>
    <p:extLst>
      <p:ext uri="{BB962C8B-B14F-4D97-AF65-F5344CB8AC3E}">
        <p14:creationId xmlns:p14="http://schemas.microsoft.com/office/powerpoint/2010/main" val="38502755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show="0">
  <p:cSld>
    <p:spTree>
      <p:nvGrpSpPr>
        <p:cNvPr id="1" name="">
          <a:extLst>
            <a:ext uri="{FF2B5EF4-FFF2-40B4-BE49-F238E27FC236}">
              <a16:creationId xmlns:a16="http://schemas.microsoft.com/office/drawing/2014/main" id="{67EEF8EF-6950-7485-12AC-BFA76061E63C}"/>
            </a:ext>
          </a:extLst>
        </p:cNvPr>
        <p:cNvGrpSpPr/>
        <p:nvPr/>
      </p:nvGrpSpPr>
      <p:grpSpPr bwMode="auto">
        <a:xfrm>
          <a:off x="0" y="0"/>
          <a:ext cx="0" cy="0"/>
          <a:chOff x="0" y="0"/>
          <a:chExt cx="0" cy="0"/>
        </a:xfrm>
      </p:grpSpPr>
      <p:sp>
        <p:nvSpPr>
          <p:cNvPr id="2" name="Textfeld 1">
            <a:extLst>
              <a:ext uri="{FF2B5EF4-FFF2-40B4-BE49-F238E27FC236}">
                <a16:creationId xmlns:a16="http://schemas.microsoft.com/office/drawing/2014/main" id="{3DCA07A6-C92B-7815-101D-644A3BBC00E0}"/>
              </a:ext>
            </a:extLst>
          </p:cNvPr>
          <p:cNvSpPr txBox="1"/>
          <p:nvPr/>
        </p:nvSpPr>
        <p:spPr>
          <a:xfrm>
            <a:off x="648000" y="1728000"/>
            <a:ext cx="3815565" cy="2761462"/>
          </a:xfrm>
          <a:prstGeom prst="rect">
            <a:avLst/>
          </a:prstGeom>
          <a:noFill/>
        </p:spPr>
        <p:txBody>
          <a:bodyPr wrap="square" rtlCol="0">
            <a:spAutoFit/>
          </a:bodyPr>
          <a:lstStyle/>
          <a:p>
            <a:pPr>
              <a:buClr>
                <a:srgbClr val="88D840"/>
              </a:buClr>
            </a:pPr>
            <a:r>
              <a:rPr lang="de-DE" sz="3000" dirty="0">
                <a:solidFill>
                  <a:schemeClr val="bg1"/>
                </a:solidFill>
                <a:latin typeface="Lato" panose="020F0502020204030203" pitchFamily="34" charset="0"/>
                <a:ea typeface="Lato" panose="020F0502020204030203" pitchFamily="34" charset="0"/>
                <a:cs typeface="Lato" panose="020F0502020204030203" pitchFamily="34" charset="0"/>
              </a:rPr>
              <a:t>Dashboard</a:t>
            </a: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a:buClr>
                <a:srgbClr val="88D840"/>
              </a:buClr>
            </a:pPr>
            <a:endParaRPr lang="de-DE" sz="8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Wichtigste Konto Informationen auf einen Blick</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Kurzbefehl-Zugriff zu Passworteinstellungen und Benutzerbezogenen Informationen</a:t>
            </a:r>
          </a:p>
          <a:p>
            <a:pPr marL="285750" indent="-285750">
              <a:lnSpc>
                <a:spcPct val="150000"/>
              </a:lnSpc>
              <a:buClr>
                <a:srgbClr val="88D840"/>
              </a:buClr>
              <a:buFont typeface="Wingdings" panose="05000000000000000000" pitchFamily="2" charset="2"/>
              <a:buChar char="§"/>
            </a:pPr>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 name="Textfeld 3">
            <a:extLst>
              <a:ext uri="{FF2B5EF4-FFF2-40B4-BE49-F238E27FC236}">
                <a16:creationId xmlns:a16="http://schemas.microsoft.com/office/drawing/2014/main" id="{41C73F2F-E2A3-D4A0-C4DE-2154347A99B5}"/>
              </a:ext>
            </a:extLst>
          </p:cNvPr>
          <p:cNvSpPr txBox="1"/>
          <p:nvPr/>
        </p:nvSpPr>
        <p:spPr>
          <a:xfrm>
            <a:off x="4712677" y="-341644"/>
            <a:ext cx="184731" cy="369332"/>
          </a:xfrm>
          <a:prstGeom prst="rect">
            <a:avLst/>
          </a:prstGeom>
          <a:noFill/>
        </p:spPr>
        <p:txBody>
          <a:bodyPr wrap="none" rtlCol="0">
            <a:spAutoFit/>
          </a:bodyPr>
          <a:lstStyle/>
          <a:p>
            <a:endParaRPr lang="de-DE" dirty="0"/>
          </a:p>
        </p:txBody>
      </p:sp>
      <p:pic>
        <p:nvPicPr>
          <p:cNvPr id="6" name="Grafik 5">
            <a:extLst>
              <a:ext uri="{FF2B5EF4-FFF2-40B4-BE49-F238E27FC236}">
                <a16:creationId xmlns:a16="http://schemas.microsoft.com/office/drawing/2014/main" id="{19BABBA4-FEDB-FFDE-05D9-C01F47C96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3714" y="1063019"/>
            <a:ext cx="8418286" cy="4731962"/>
          </a:xfrm>
          <a:prstGeom prst="rect">
            <a:avLst/>
          </a:prstGeom>
        </p:spPr>
      </p:pic>
      <p:pic>
        <p:nvPicPr>
          <p:cNvPr id="7" name="Grafik 6">
            <a:extLst>
              <a:ext uri="{FF2B5EF4-FFF2-40B4-BE49-F238E27FC236}">
                <a16:creationId xmlns:a16="http://schemas.microsoft.com/office/drawing/2014/main" id="{32CD16D6-A07A-FB4C-B12E-CD13BEA9A8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0" y="646266"/>
            <a:ext cx="2900508" cy="612000"/>
          </a:xfrm>
          <a:prstGeom prst="rect">
            <a:avLst/>
          </a:prstGeom>
        </p:spPr>
      </p:pic>
    </p:spTree>
    <p:extLst>
      <p:ext uri="{BB962C8B-B14F-4D97-AF65-F5344CB8AC3E}">
        <p14:creationId xmlns:p14="http://schemas.microsoft.com/office/powerpoint/2010/main" val="22795147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show="0">
  <p:cSld>
    <p:spTree>
      <p:nvGrpSpPr>
        <p:cNvPr id="1" name="">
          <a:extLst>
            <a:ext uri="{FF2B5EF4-FFF2-40B4-BE49-F238E27FC236}">
              <a16:creationId xmlns:a16="http://schemas.microsoft.com/office/drawing/2014/main" id="{3C0DA48E-8DA4-B826-1AF6-628079E3905A}"/>
            </a:ext>
          </a:extLst>
        </p:cNvPr>
        <p:cNvGrpSpPr/>
        <p:nvPr/>
      </p:nvGrpSpPr>
      <p:grpSpPr bwMode="auto">
        <a:xfrm>
          <a:off x="0" y="0"/>
          <a:ext cx="0" cy="0"/>
          <a:chOff x="0" y="0"/>
          <a:chExt cx="0" cy="0"/>
        </a:xfrm>
      </p:grpSpPr>
      <p:sp>
        <p:nvSpPr>
          <p:cNvPr id="2" name="Textfeld 1">
            <a:extLst>
              <a:ext uri="{FF2B5EF4-FFF2-40B4-BE49-F238E27FC236}">
                <a16:creationId xmlns:a16="http://schemas.microsoft.com/office/drawing/2014/main" id="{A380C74D-A737-73BC-D90C-3BA3235D7B30}"/>
              </a:ext>
            </a:extLst>
          </p:cNvPr>
          <p:cNvSpPr txBox="1"/>
          <p:nvPr/>
        </p:nvSpPr>
        <p:spPr>
          <a:xfrm>
            <a:off x="644567" y="1728000"/>
            <a:ext cx="3815565" cy="1231106"/>
          </a:xfrm>
          <a:prstGeom prst="rect">
            <a:avLst/>
          </a:prstGeom>
          <a:noFill/>
        </p:spPr>
        <p:txBody>
          <a:bodyPr wrap="square" rtlCol="0">
            <a:spAutoFit/>
          </a:bodyPr>
          <a:lstStyle/>
          <a:p>
            <a:pPr>
              <a:buClr>
                <a:srgbClr val="88D840"/>
              </a:buClr>
            </a:pPr>
            <a:r>
              <a:rPr lang="de-DE" sz="3000" dirty="0">
                <a:solidFill>
                  <a:schemeClr val="bg1"/>
                </a:solidFill>
                <a:latin typeface="Lato" panose="020F0502020204030203" pitchFamily="34" charset="0"/>
                <a:ea typeface="Lato" panose="020F0502020204030203" pitchFamily="34" charset="0"/>
                <a:cs typeface="Lato" panose="020F0502020204030203" pitchFamily="34" charset="0"/>
              </a:rPr>
              <a:t>Dashboard</a:t>
            </a:r>
          </a:p>
          <a:p>
            <a:pPr marL="285750" indent="-285750">
              <a:buClr>
                <a:srgbClr val="88D840"/>
              </a:buClr>
              <a:buFont typeface="Wingdings" panose="05000000000000000000" pitchFamily="2" charset="2"/>
              <a:buChar char="§"/>
            </a:pPr>
            <a:endParaRPr lang="de-DE" sz="8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Kurzbefehl-Zugriff zu mobilem App-Zugriff</a:t>
            </a:r>
          </a:p>
        </p:txBody>
      </p:sp>
      <p:sp>
        <p:nvSpPr>
          <p:cNvPr id="4" name="Textfeld 3">
            <a:extLst>
              <a:ext uri="{FF2B5EF4-FFF2-40B4-BE49-F238E27FC236}">
                <a16:creationId xmlns:a16="http://schemas.microsoft.com/office/drawing/2014/main" id="{C00154FC-F171-9611-2A2F-0E6A9560FC55}"/>
              </a:ext>
            </a:extLst>
          </p:cNvPr>
          <p:cNvSpPr txBox="1"/>
          <p:nvPr/>
        </p:nvSpPr>
        <p:spPr>
          <a:xfrm>
            <a:off x="4712677" y="-341644"/>
            <a:ext cx="184731" cy="369332"/>
          </a:xfrm>
          <a:prstGeom prst="rect">
            <a:avLst/>
          </a:prstGeom>
          <a:noFill/>
        </p:spPr>
        <p:txBody>
          <a:bodyPr wrap="none" rtlCol="0">
            <a:spAutoFit/>
          </a:bodyPr>
          <a:lstStyle/>
          <a:p>
            <a:endParaRPr lang="de-DE" dirty="0"/>
          </a:p>
        </p:txBody>
      </p:sp>
      <p:pic>
        <p:nvPicPr>
          <p:cNvPr id="7" name="Grafik 6">
            <a:extLst>
              <a:ext uri="{FF2B5EF4-FFF2-40B4-BE49-F238E27FC236}">
                <a16:creationId xmlns:a16="http://schemas.microsoft.com/office/drawing/2014/main" id="{BC8945EB-D4F1-90F3-2372-E7365AFD0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1" y="1073217"/>
            <a:ext cx="8382000" cy="4711565"/>
          </a:xfrm>
          <a:prstGeom prst="rect">
            <a:avLst/>
          </a:prstGeom>
        </p:spPr>
      </p:pic>
      <p:pic>
        <p:nvPicPr>
          <p:cNvPr id="6" name="Grafik 5">
            <a:extLst>
              <a:ext uri="{FF2B5EF4-FFF2-40B4-BE49-F238E27FC236}">
                <a16:creationId xmlns:a16="http://schemas.microsoft.com/office/drawing/2014/main" id="{F32ACCD5-9EED-844E-A2F9-C6B3AF988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0" y="646266"/>
            <a:ext cx="2900508" cy="612000"/>
          </a:xfrm>
          <a:prstGeom prst="rect">
            <a:avLst/>
          </a:prstGeom>
        </p:spPr>
      </p:pic>
    </p:spTree>
    <p:extLst>
      <p:ext uri="{BB962C8B-B14F-4D97-AF65-F5344CB8AC3E}">
        <p14:creationId xmlns:p14="http://schemas.microsoft.com/office/powerpoint/2010/main" val="31345221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Textfeld 7">
            <a:extLst>
              <a:ext uri="{FF2B5EF4-FFF2-40B4-BE49-F238E27FC236}">
                <a16:creationId xmlns:a16="http://schemas.microsoft.com/office/drawing/2014/main" id="{EF5275F9-C97A-4146-BD2D-5E32CE8EC038}"/>
              </a:ext>
            </a:extLst>
          </p:cNvPr>
          <p:cNvSpPr txBox="1"/>
          <p:nvPr/>
        </p:nvSpPr>
        <p:spPr>
          <a:xfrm>
            <a:off x="666000" y="1728000"/>
            <a:ext cx="3464040" cy="3339376"/>
          </a:xfrm>
          <a:prstGeom prst="rect">
            <a:avLst/>
          </a:prstGeom>
          <a:noFill/>
        </p:spPr>
        <p:txBody>
          <a:bodyPr wrap="square" rtlCol="0">
            <a:spAutoFit/>
          </a:bodyPr>
          <a:lstStyle/>
          <a:p>
            <a:pPr>
              <a:buClr>
                <a:srgbClr val="88D840"/>
              </a:buClr>
            </a:pPr>
            <a:r>
              <a:rPr lang="de-DE" sz="3000" i="0" dirty="0">
                <a:solidFill>
                  <a:schemeClr val="bg1"/>
                </a:solidFill>
                <a:effectLst/>
                <a:latin typeface="Lato" panose="020F0502020204030203" pitchFamily="34" charset="0"/>
                <a:ea typeface="Lato" panose="020F0502020204030203" pitchFamily="34" charset="0"/>
                <a:cs typeface="Lato" panose="020F0502020204030203" pitchFamily="34" charset="0"/>
              </a:rPr>
              <a:t>Info Board</a:t>
            </a:r>
          </a:p>
          <a:p>
            <a:pPr marL="285750" indent="-285750">
              <a:buClr>
                <a:srgbClr val="88D840"/>
              </a:buClr>
              <a:buFont typeface="Wingdings" panose="05000000000000000000" pitchFamily="2" charset="2"/>
              <a:buChar char="§"/>
            </a:pPr>
            <a:endParaRPr lang="de-DE" sz="8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Aktuelle Veranstaltungen &amp; Ankündigungen</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Nachhilfe &amp; Unterstützungsmöglichkeiten</a:t>
            </a:r>
          </a:p>
          <a:p>
            <a:pPr marL="285750" indent="-285750">
              <a:lnSpc>
                <a:spcPct val="150000"/>
              </a:lnSpc>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Fundsachen</a:t>
            </a:r>
          </a:p>
          <a:p>
            <a:pPr marL="285750" indent="-285750">
              <a:lnSpc>
                <a:spcPct val="150000"/>
              </a:lnSpc>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Individuell bestückbar</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Alle über eine Plattform</a:t>
            </a:r>
            <a:br>
              <a:rPr lang="de-DE" dirty="0">
                <a:solidFill>
                  <a:schemeClr val="bg1"/>
                </a:solidFill>
                <a:latin typeface="Lato" panose="020F0502020204030203" pitchFamily="34" charset="0"/>
                <a:ea typeface="Lato" panose="020F0502020204030203" pitchFamily="34" charset="0"/>
                <a:cs typeface="Lato" panose="020F0502020204030203" pitchFamily="34" charset="0"/>
              </a:rPr>
            </a:br>
            <a:r>
              <a:rPr lang="de-DE" dirty="0">
                <a:solidFill>
                  <a:schemeClr val="bg1"/>
                </a:solidFill>
                <a:latin typeface="Lato" panose="020F0502020204030203" pitchFamily="34" charset="0"/>
                <a:ea typeface="Lato" panose="020F0502020204030203" pitchFamily="34" charset="0"/>
                <a:cs typeface="Lato" panose="020F0502020204030203" pitchFamily="34" charset="0"/>
              </a:rPr>
              <a:t>informiert</a:t>
            </a:r>
          </a:p>
        </p:txBody>
      </p:sp>
      <p:pic>
        <p:nvPicPr>
          <p:cNvPr id="4" name="Grafik 3">
            <a:extLst>
              <a:ext uri="{FF2B5EF4-FFF2-40B4-BE49-F238E27FC236}">
                <a16:creationId xmlns:a16="http://schemas.microsoft.com/office/drawing/2014/main" id="{5A41ED2A-F5A8-1076-7BF9-C765B040F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4115" y="891689"/>
            <a:ext cx="9027886" cy="5074622"/>
          </a:xfrm>
          <a:prstGeom prst="rect">
            <a:avLst/>
          </a:prstGeom>
        </p:spPr>
      </p:pic>
      <p:pic>
        <p:nvPicPr>
          <p:cNvPr id="7" name="Grafik 6">
            <a:extLst>
              <a:ext uri="{FF2B5EF4-FFF2-40B4-BE49-F238E27FC236}">
                <a16:creationId xmlns:a16="http://schemas.microsoft.com/office/drawing/2014/main" id="{CAAC72D7-CE7F-534F-9432-EAEB42CD7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0" y="648000"/>
            <a:ext cx="2900511" cy="612000"/>
          </a:xfrm>
          <a:prstGeom prst="rect">
            <a:avLst/>
          </a:prstGeom>
        </p:spPr>
      </p:pic>
    </p:spTree>
    <p:extLst>
      <p:ext uri="{BB962C8B-B14F-4D97-AF65-F5344CB8AC3E}">
        <p14:creationId xmlns:p14="http://schemas.microsoft.com/office/powerpoint/2010/main" val="36094114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show="0">
  <p:cSld>
    <p:spTree>
      <p:nvGrpSpPr>
        <p:cNvPr id="1" name="">
          <a:extLst>
            <a:ext uri="{FF2B5EF4-FFF2-40B4-BE49-F238E27FC236}">
              <a16:creationId xmlns:a16="http://schemas.microsoft.com/office/drawing/2014/main" id="{A582FD49-E7C6-31C3-D581-82EAF6D1F515}"/>
            </a:ext>
          </a:extLst>
        </p:cNvPr>
        <p:cNvGrpSpPr/>
        <p:nvPr/>
      </p:nvGrpSpPr>
      <p:grpSpPr bwMode="auto">
        <a:xfrm>
          <a:off x="0" y="0"/>
          <a:ext cx="0" cy="0"/>
          <a:chOff x="0" y="0"/>
          <a:chExt cx="0" cy="0"/>
        </a:xfrm>
      </p:grpSpPr>
      <p:sp>
        <p:nvSpPr>
          <p:cNvPr id="8" name="Textfeld 7">
            <a:extLst>
              <a:ext uri="{FF2B5EF4-FFF2-40B4-BE49-F238E27FC236}">
                <a16:creationId xmlns:a16="http://schemas.microsoft.com/office/drawing/2014/main" id="{5627E156-7199-9179-DA0A-DA557B095E76}"/>
              </a:ext>
            </a:extLst>
          </p:cNvPr>
          <p:cNvSpPr txBox="1"/>
          <p:nvPr/>
        </p:nvSpPr>
        <p:spPr>
          <a:xfrm>
            <a:off x="648000" y="1728000"/>
            <a:ext cx="3464040" cy="1231106"/>
          </a:xfrm>
          <a:prstGeom prst="rect">
            <a:avLst/>
          </a:prstGeom>
          <a:noFill/>
        </p:spPr>
        <p:txBody>
          <a:bodyPr wrap="square" rtlCol="0">
            <a:spAutoFit/>
          </a:bodyPr>
          <a:lstStyle/>
          <a:p>
            <a:pPr>
              <a:buClr>
                <a:srgbClr val="88D840"/>
              </a:buClr>
            </a:pPr>
            <a:r>
              <a:rPr lang="de-DE" sz="3000" i="0" dirty="0">
                <a:solidFill>
                  <a:schemeClr val="bg1"/>
                </a:solidFill>
                <a:effectLst/>
                <a:latin typeface="Lato" panose="020F0502020204030203" pitchFamily="34" charset="0"/>
                <a:ea typeface="Lato" panose="020F0502020204030203" pitchFamily="34" charset="0"/>
                <a:cs typeface="Lato" panose="020F0502020204030203" pitchFamily="34" charset="0"/>
              </a:rPr>
              <a:t>Info Board</a:t>
            </a:r>
          </a:p>
          <a:p>
            <a:pPr>
              <a:buClr>
                <a:srgbClr val="88D840"/>
              </a:buClr>
            </a:pPr>
            <a:endParaRPr lang="de-DE" sz="8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Verschiedene Darstellungsmöglichkeiten</a:t>
            </a:r>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9" name="Grafik 8">
            <a:extLst>
              <a:ext uri="{FF2B5EF4-FFF2-40B4-BE49-F238E27FC236}">
                <a16:creationId xmlns:a16="http://schemas.microsoft.com/office/drawing/2014/main" id="{72D9CB8D-DA89-EA02-E4C1-C24EEF574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303" y="3427106"/>
            <a:ext cx="1079500" cy="1270000"/>
          </a:xfrm>
          <a:prstGeom prst="rect">
            <a:avLst/>
          </a:prstGeom>
        </p:spPr>
      </p:pic>
      <p:pic>
        <p:nvPicPr>
          <p:cNvPr id="11" name="Grafik 10">
            <a:extLst>
              <a:ext uri="{FF2B5EF4-FFF2-40B4-BE49-F238E27FC236}">
                <a16:creationId xmlns:a16="http://schemas.microsoft.com/office/drawing/2014/main" id="{56A05314-C551-78B4-8BE3-7467217CF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9803" y="3427106"/>
            <a:ext cx="1079500" cy="1270000"/>
          </a:xfrm>
          <a:prstGeom prst="rect">
            <a:avLst/>
          </a:prstGeom>
        </p:spPr>
      </p:pic>
      <p:pic>
        <p:nvPicPr>
          <p:cNvPr id="4" name="Grafik 3">
            <a:extLst>
              <a:ext uri="{FF2B5EF4-FFF2-40B4-BE49-F238E27FC236}">
                <a16:creationId xmlns:a16="http://schemas.microsoft.com/office/drawing/2014/main" id="{0EA446AD-0F8C-8AE3-6350-112C085F82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6743" y="783734"/>
            <a:ext cx="9405257" cy="5286743"/>
          </a:xfrm>
          <a:prstGeom prst="rect">
            <a:avLst/>
          </a:prstGeom>
        </p:spPr>
      </p:pic>
      <p:pic>
        <p:nvPicPr>
          <p:cNvPr id="7" name="Grafik 6">
            <a:extLst>
              <a:ext uri="{FF2B5EF4-FFF2-40B4-BE49-F238E27FC236}">
                <a16:creationId xmlns:a16="http://schemas.microsoft.com/office/drawing/2014/main" id="{F1DBB786-A848-254C-BA6F-3FCC82D0B8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0" y="648000"/>
            <a:ext cx="2900511" cy="612000"/>
          </a:xfrm>
          <a:prstGeom prst="rect">
            <a:avLst/>
          </a:prstGeom>
        </p:spPr>
      </p:pic>
    </p:spTree>
    <p:extLst>
      <p:ext uri="{BB962C8B-B14F-4D97-AF65-F5344CB8AC3E}">
        <p14:creationId xmlns:p14="http://schemas.microsoft.com/office/powerpoint/2010/main" val="39980817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show="0">
  <p:cSld>
    <p:spTree>
      <p:nvGrpSpPr>
        <p:cNvPr id="1" name="">
          <a:extLst>
            <a:ext uri="{FF2B5EF4-FFF2-40B4-BE49-F238E27FC236}">
              <a16:creationId xmlns:a16="http://schemas.microsoft.com/office/drawing/2014/main" id="{52771C69-2D2B-9A44-EA33-A6DC8A8F3CA9}"/>
            </a:ext>
          </a:extLst>
        </p:cNvPr>
        <p:cNvGrpSpPr/>
        <p:nvPr/>
      </p:nvGrpSpPr>
      <p:grpSpPr bwMode="auto">
        <a:xfrm>
          <a:off x="0" y="0"/>
          <a:ext cx="0" cy="0"/>
          <a:chOff x="0" y="0"/>
          <a:chExt cx="0" cy="0"/>
        </a:xfrm>
      </p:grpSpPr>
      <p:sp>
        <p:nvSpPr>
          <p:cNvPr id="8" name="Textfeld 7">
            <a:extLst>
              <a:ext uri="{FF2B5EF4-FFF2-40B4-BE49-F238E27FC236}">
                <a16:creationId xmlns:a16="http://schemas.microsoft.com/office/drawing/2014/main" id="{78F814FF-E37C-8C88-06CE-37AE5F962508}"/>
              </a:ext>
            </a:extLst>
          </p:cNvPr>
          <p:cNvSpPr txBox="1"/>
          <p:nvPr/>
        </p:nvSpPr>
        <p:spPr>
          <a:xfrm>
            <a:off x="648000" y="1728000"/>
            <a:ext cx="3464040" cy="1231106"/>
          </a:xfrm>
          <a:prstGeom prst="rect">
            <a:avLst/>
          </a:prstGeom>
          <a:noFill/>
        </p:spPr>
        <p:txBody>
          <a:bodyPr wrap="square" rtlCol="0">
            <a:spAutoFit/>
          </a:bodyPr>
          <a:lstStyle/>
          <a:p>
            <a:pPr>
              <a:buClr>
                <a:srgbClr val="88D840"/>
              </a:buClr>
            </a:pPr>
            <a:r>
              <a:rPr lang="de-DE" sz="3000" i="0" dirty="0">
                <a:solidFill>
                  <a:schemeClr val="bg1"/>
                </a:solidFill>
                <a:effectLst/>
                <a:latin typeface="Lato" panose="020F0502020204030203" pitchFamily="34" charset="0"/>
                <a:ea typeface="Lato" panose="020F0502020204030203" pitchFamily="34" charset="0"/>
                <a:cs typeface="Lato" panose="020F0502020204030203" pitchFamily="34" charset="0"/>
              </a:rPr>
              <a:t>Info Board</a:t>
            </a:r>
          </a:p>
          <a:p>
            <a:pPr>
              <a:buClr>
                <a:srgbClr val="88D840"/>
              </a:buClr>
            </a:pPr>
            <a:endParaRPr lang="de-DE" sz="8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Löschen, bearbeiten oder neue Mitteilung erstellen</a:t>
            </a:r>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3" name="Grafik 2">
            <a:extLst>
              <a:ext uri="{FF2B5EF4-FFF2-40B4-BE49-F238E27FC236}">
                <a16:creationId xmlns:a16="http://schemas.microsoft.com/office/drawing/2014/main" id="{46123C6E-BDF7-EE3C-43F1-28A815A21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9303" y="3427106"/>
            <a:ext cx="1079500" cy="1270000"/>
          </a:xfrm>
          <a:prstGeom prst="rect">
            <a:avLst/>
          </a:prstGeom>
        </p:spPr>
      </p:pic>
      <p:pic>
        <p:nvPicPr>
          <p:cNvPr id="12" name="Grafik 11">
            <a:extLst>
              <a:ext uri="{FF2B5EF4-FFF2-40B4-BE49-F238E27FC236}">
                <a16:creationId xmlns:a16="http://schemas.microsoft.com/office/drawing/2014/main" id="{B5F9C0F5-A3F7-A760-AC89-0FEA29B05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960303" y="3427106"/>
            <a:ext cx="1079500" cy="1270000"/>
          </a:xfrm>
          <a:prstGeom prst="rect">
            <a:avLst/>
          </a:prstGeom>
        </p:spPr>
      </p:pic>
      <p:pic>
        <p:nvPicPr>
          <p:cNvPr id="13" name="Grafik 12">
            <a:extLst>
              <a:ext uri="{FF2B5EF4-FFF2-40B4-BE49-F238E27FC236}">
                <a16:creationId xmlns:a16="http://schemas.microsoft.com/office/drawing/2014/main" id="{272C07B5-3733-C799-363D-093CE5C680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2039803" y="3427106"/>
            <a:ext cx="1079500" cy="1270000"/>
          </a:xfrm>
          <a:prstGeom prst="rect">
            <a:avLst/>
          </a:prstGeom>
        </p:spPr>
      </p:pic>
      <p:pic>
        <p:nvPicPr>
          <p:cNvPr id="5" name="Grafik 4">
            <a:extLst>
              <a:ext uri="{FF2B5EF4-FFF2-40B4-BE49-F238E27FC236}">
                <a16:creationId xmlns:a16="http://schemas.microsoft.com/office/drawing/2014/main" id="{6E09D452-6F27-4A00-94BD-DE5A450D83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9303" y="877201"/>
            <a:ext cx="9072697" cy="5099809"/>
          </a:xfrm>
          <a:prstGeom prst="rect">
            <a:avLst/>
          </a:prstGeom>
        </p:spPr>
      </p:pic>
      <p:pic>
        <p:nvPicPr>
          <p:cNvPr id="9" name="Grafik 8">
            <a:extLst>
              <a:ext uri="{FF2B5EF4-FFF2-40B4-BE49-F238E27FC236}">
                <a16:creationId xmlns:a16="http://schemas.microsoft.com/office/drawing/2014/main" id="{E5A3FE8C-3097-934D-A568-75DD9C4720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0" y="648000"/>
            <a:ext cx="2900511" cy="612000"/>
          </a:xfrm>
          <a:prstGeom prst="rect">
            <a:avLst/>
          </a:prstGeom>
        </p:spPr>
      </p:pic>
    </p:spTree>
    <p:extLst>
      <p:ext uri="{BB962C8B-B14F-4D97-AF65-F5344CB8AC3E}">
        <p14:creationId xmlns:p14="http://schemas.microsoft.com/office/powerpoint/2010/main" val="35068222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extfeld 9">
            <a:extLst>
              <a:ext uri="{FF2B5EF4-FFF2-40B4-BE49-F238E27FC236}">
                <a16:creationId xmlns:a16="http://schemas.microsoft.com/office/drawing/2014/main" id="{79AE6280-1EF6-477A-99FC-21F5A4288E40}"/>
              </a:ext>
            </a:extLst>
          </p:cNvPr>
          <p:cNvSpPr txBox="1"/>
          <p:nvPr/>
        </p:nvSpPr>
        <p:spPr>
          <a:xfrm>
            <a:off x="648000" y="1728000"/>
            <a:ext cx="3567952" cy="3908762"/>
          </a:xfrm>
          <a:prstGeom prst="rect">
            <a:avLst/>
          </a:prstGeom>
          <a:noFill/>
        </p:spPr>
        <p:txBody>
          <a:bodyPr wrap="square" rtlCol="0">
            <a:spAutoFit/>
          </a:bodyPr>
          <a:lstStyle/>
          <a:p>
            <a:pPr>
              <a:buClr>
                <a:srgbClr val="88D840"/>
              </a:buClr>
            </a:pPr>
            <a:r>
              <a:rPr lang="de-DE" sz="3000" i="0" dirty="0">
                <a:solidFill>
                  <a:schemeClr val="bg1"/>
                </a:solidFill>
                <a:effectLst/>
                <a:latin typeface="Lato" panose="020F0502020204030203" pitchFamily="34" charset="0"/>
                <a:ea typeface="Lato" panose="020F0502020204030203" pitchFamily="34" charset="0"/>
                <a:cs typeface="Lato" panose="020F0502020204030203" pitchFamily="34" charset="0"/>
              </a:rPr>
              <a:t>Dateien</a:t>
            </a:r>
          </a:p>
          <a:p>
            <a:pPr marL="285750" indent="-285750">
              <a:buClr>
                <a:srgbClr val="88D840"/>
              </a:buClr>
              <a:buFont typeface="Wingdings" panose="05000000000000000000" pitchFamily="2" charset="2"/>
              <a:buChar char="§"/>
            </a:pPr>
            <a:endParaRPr lang="de-DE" sz="8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Filesharing-Funktion </a:t>
            </a:r>
          </a:p>
          <a:p>
            <a:pPr marL="285750" indent="-285750">
              <a:buClr>
                <a:srgbClr val="88D840"/>
              </a:buClr>
              <a:buFont typeface="Wingdings" panose="05000000000000000000" pitchFamily="2" charset="2"/>
              <a:buChar char="§"/>
            </a:pP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Dateien schnell und sicher innerhalb der Plattform teilen</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Dateien auch extern oder mit anonymen Usern teilen</a:t>
            </a:r>
            <a:endPar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Dokumente einfach hochladen</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err="1">
                <a:solidFill>
                  <a:schemeClr val="bg1"/>
                </a:solidFill>
                <a:latin typeface="Lato" panose="020F0502020204030203" pitchFamily="34" charset="0"/>
                <a:ea typeface="Lato" panose="020F0502020204030203" pitchFamily="34" charset="0"/>
                <a:cs typeface="Lato" panose="020F0502020204030203" pitchFamily="34" charset="0"/>
              </a:rPr>
              <a:t>kollaborative</a:t>
            </a:r>
            <a:r>
              <a:rPr lang="de-DE" dirty="0">
                <a:solidFill>
                  <a:schemeClr val="bg1"/>
                </a:solidFill>
                <a:latin typeface="Lato" panose="020F0502020204030203" pitchFamily="34" charset="0"/>
                <a:ea typeface="Lato" panose="020F0502020204030203" pitchFamily="34" charset="0"/>
                <a:cs typeface="Lato" panose="020F0502020204030203" pitchFamily="34" charset="0"/>
              </a:rPr>
              <a:t> Zusammenarbeit</a:t>
            </a: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direktes Bearbeiten im Webbrowser</a:t>
            </a:r>
          </a:p>
          <a:p>
            <a:pPr>
              <a:buClr>
                <a:srgbClr val="88D840"/>
              </a:buCl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Zugriff von Unterwegs</a:t>
            </a:r>
          </a:p>
        </p:txBody>
      </p:sp>
      <p:pic>
        <p:nvPicPr>
          <p:cNvPr id="3" name="Grafik 2">
            <a:extLst>
              <a:ext uri="{FF2B5EF4-FFF2-40B4-BE49-F238E27FC236}">
                <a16:creationId xmlns:a16="http://schemas.microsoft.com/office/drawing/2014/main" id="{99BB4A67-72AD-EE63-6C97-424EBDC84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114" y="963077"/>
            <a:ext cx="8773886" cy="4931846"/>
          </a:xfrm>
          <a:prstGeom prst="rect">
            <a:avLst/>
          </a:prstGeom>
        </p:spPr>
      </p:pic>
      <p:pic>
        <p:nvPicPr>
          <p:cNvPr id="7" name="Grafik 6">
            <a:extLst>
              <a:ext uri="{FF2B5EF4-FFF2-40B4-BE49-F238E27FC236}">
                <a16:creationId xmlns:a16="http://schemas.microsoft.com/office/drawing/2014/main" id="{884539F9-5E76-1142-B95C-7BEBFE831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0" y="648000"/>
            <a:ext cx="2900510" cy="612000"/>
          </a:xfrm>
          <a:prstGeom prst="rect">
            <a:avLst/>
          </a:prstGeom>
        </p:spPr>
      </p:pic>
    </p:spTree>
    <p:extLst>
      <p:ext uri="{BB962C8B-B14F-4D97-AF65-F5344CB8AC3E}">
        <p14:creationId xmlns:p14="http://schemas.microsoft.com/office/powerpoint/2010/main" val="42140490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show="0">
  <p:cSld>
    <p:spTree>
      <p:nvGrpSpPr>
        <p:cNvPr id="1" name="">
          <a:extLst>
            <a:ext uri="{FF2B5EF4-FFF2-40B4-BE49-F238E27FC236}">
              <a16:creationId xmlns:a16="http://schemas.microsoft.com/office/drawing/2014/main" id="{3FE3752F-5642-3383-0367-E118912E0EAC}"/>
            </a:ext>
          </a:extLst>
        </p:cNvPr>
        <p:cNvGrpSpPr/>
        <p:nvPr/>
      </p:nvGrpSpPr>
      <p:grpSpPr bwMode="auto">
        <a:xfrm>
          <a:off x="0" y="0"/>
          <a:ext cx="0" cy="0"/>
          <a:chOff x="0" y="0"/>
          <a:chExt cx="0" cy="0"/>
        </a:xfrm>
      </p:grpSpPr>
      <p:sp>
        <p:nvSpPr>
          <p:cNvPr id="10" name="Textfeld 9">
            <a:extLst>
              <a:ext uri="{FF2B5EF4-FFF2-40B4-BE49-F238E27FC236}">
                <a16:creationId xmlns:a16="http://schemas.microsoft.com/office/drawing/2014/main" id="{D186569E-20F8-D551-0955-1332FD622B16}"/>
              </a:ext>
            </a:extLst>
          </p:cNvPr>
          <p:cNvSpPr txBox="1"/>
          <p:nvPr/>
        </p:nvSpPr>
        <p:spPr>
          <a:xfrm>
            <a:off x="666000" y="1728000"/>
            <a:ext cx="3567952" cy="2139047"/>
          </a:xfrm>
          <a:prstGeom prst="rect">
            <a:avLst/>
          </a:prstGeom>
          <a:noFill/>
        </p:spPr>
        <p:txBody>
          <a:bodyPr wrap="square" rtlCol="0">
            <a:spAutoFit/>
          </a:bodyPr>
          <a:lstStyle/>
          <a:p>
            <a:pPr>
              <a:buClr>
                <a:srgbClr val="88D840"/>
              </a:buClr>
            </a:pPr>
            <a:r>
              <a:rPr lang="de-DE" sz="3000" i="0" dirty="0">
                <a:solidFill>
                  <a:schemeClr val="bg1"/>
                </a:solidFill>
                <a:effectLst/>
                <a:latin typeface="Lato" panose="020F0502020204030203" pitchFamily="34" charset="0"/>
                <a:ea typeface="Lato" panose="020F0502020204030203" pitchFamily="34" charset="0"/>
                <a:cs typeface="Lato" panose="020F0502020204030203" pitchFamily="34" charset="0"/>
              </a:rPr>
              <a:t>Dateien</a:t>
            </a:r>
          </a:p>
          <a:p>
            <a:pPr marL="285750" indent="-285750">
              <a:buClr>
                <a:srgbClr val="88D840"/>
              </a:buClr>
              <a:buFont typeface="Wingdings" panose="05000000000000000000" pitchFamily="2" charset="2"/>
              <a:buChar char="§"/>
            </a:pPr>
            <a:endParaRPr lang="de-DE" sz="8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Unterwegs im Browser Datei bearbeiten</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Dateien löschen, verschieben, umbenennen, herunterladen oder kopieren</a:t>
            </a:r>
          </a:p>
        </p:txBody>
      </p:sp>
      <p:pic>
        <p:nvPicPr>
          <p:cNvPr id="8" name="Grafik 7">
            <a:extLst>
              <a:ext uri="{FF2B5EF4-FFF2-40B4-BE49-F238E27FC236}">
                <a16:creationId xmlns:a16="http://schemas.microsoft.com/office/drawing/2014/main" id="{0C5008E3-BEAF-1650-1BC6-42DC88068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53" y="4335047"/>
            <a:ext cx="904176" cy="1063736"/>
          </a:xfrm>
          <a:prstGeom prst="rect">
            <a:avLst/>
          </a:prstGeom>
        </p:spPr>
      </p:pic>
      <p:pic>
        <p:nvPicPr>
          <p:cNvPr id="11" name="Grafik 10">
            <a:extLst>
              <a:ext uri="{FF2B5EF4-FFF2-40B4-BE49-F238E27FC236}">
                <a16:creationId xmlns:a16="http://schemas.microsoft.com/office/drawing/2014/main" id="{B44ADA81-3722-3FAD-F28B-060E82A80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9211" y="4335047"/>
            <a:ext cx="989275" cy="1063737"/>
          </a:xfrm>
          <a:prstGeom prst="rect">
            <a:avLst/>
          </a:prstGeom>
        </p:spPr>
      </p:pic>
      <p:pic>
        <p:nvPicPr>
          <p:cNvPr id="13" name="Grafik 12">
            <a:extLst>
              <a:ext uri="{FF2B5EF4-FFF2-40B4-BE49-F238E27FC236}">
                <a16:creationId xmlns:a16="http://schemas.microsoft.com/office/drawing/2014/main" id="{4DDEE868-F9D3-263A-A2D8-A80CA7CEC0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9032" y="4335047"/>
            <a:ext cx="1010550" cy="1063737"/>
          </a:xfrm>
          <a:prstGeom prst="rect">
            <a:avLst/>
          </a:prstGeom>
        </p:spPr>
      </p:pic>
      <p:pic>
        <p:nvPicPr>
          <p:cNvPr id="15" name="Grafik 14">
            <a:extLst>
              <a:ext uri="{FF2B5EF4-FFF2-40B4-BE49-F238E27FC236}">
                <a16:creationId xmlns:a16="http://schemas.microsoft.com/office/drawing/2014/main" id="{2D9B16A9-D11B-CF54-8136-077819AF94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779" y="5370907"/>
            <a:ext cx="1138198" cy="1063736"/>
          </a:xfrm>
          <a:prstGeom prst="rect">
            <a:avLst/>
          </a:prstGeom>
        </p:spPr>
      </p:pic>
      <p:pic>
        <p:nvPicPr>
          <p:cNvPr id="17" name="Grafik 16">
            <a:extLst>
              <a:ext uri="{FF2B5EF4-FFF2-40B4-BE49-F238E27FC236}">
                <a16:creationId xmlns:a16="http://schemas.microsoft.com/office/drawing/2014/main" id="{70BE4457-1927-781A-FE6F-F57D68EBBA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0361" y="5370907"/>
            <a:ext cx="904176" cy="1063736"/>
          </a:xfrm>
          <a:prstGeom prst="rect">
            <a:avLst/>
          </a:prstGeom>
        </p:spPr>
      </p:pic>
      <p:pic>
        <p:nvPicPr>
          <p:cNvPr id="5" name="Grafik 4">
            <a:extLst>
              <a:ext uri="{FF2B5EF4-FFF2-40B4-BE49-F238E27FC236}">
                <a16:creationId xmlns:a16="http://schemas.microsoft.com/office/drawing/2014/main" id="{AC9922A0-A983-4D68-6CD8-5CD17B12C9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1829" y="952879"/>
            <a:ext cx="8810171" cy="4952242"/>
          </a:xfrm>
          <a:prstGeom prst="rect">
            <a:avLst/>
          </a:prstGeom>
        </p:spPr>
      </p:pic>
      <p:pic>
        <p:nvPicPr>
          <p:cNvPr id="12" name="Grafik 11">
            <a:extLst>
              <a:ext uri="{FF2B5EF4-FFF2-40B4-BE49-F238E27FC236}">
                <a16:creationId xmlns:a16="http://schemas.microsoft.com/office/drawing/2014/main" id="{618507DE-B660-0049-BE6F-AA0229B04C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auto">
          <a:xfrm>
            <a:off x="0" y="648000"/>
            <a:ext cx="2900510" cy="612000"/>
          </a:xfrm>
          <a:prstGeom prst="rect">
            <a:avLst/>
          </a:prstGeom>
        </p:spPr>
      </p:pic>
    </p:spTree>
    <p:extLst>
      <p:ext uri="{BB962C8B-B14F-4D97-AF65-F5344CB8AC3E}">
        <p14:creationId xmlns:p14="http://schemas.microsoft.com/office/powerpoint/2010/main" val="33215250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feld 1">
            <a:extLst>
              <a:ext uri="{FF2B5EF4-FFF2-40B4-BE49-F238E27FC236}">
                <a16:creationId xmlns:a16="http://schemas.microsoft.com/office/drawing/2014/main" id="{7B02C4E6-4D69-495E-BE58-432A36352AC0}"/>
              </a:ext>
            </a:extLst>
          </p:cNvPr>
          <p:cNvSpPr txBox="1"/>
          <p:nvPr/>
        </p:nvSpPr>
        <p:spPr>
          <a:xfrm>
            <a:off x="648000" y="648000"/>
            <a:ext cx="5267025" cy="2431435"/>
          </a:xfrm>
          <a:prstGeom prst="rect">
            <a:avLst/>
          </a:prstGeom>
          <a:noFill/>
        </p:spPr>
        <p:txBody>
          <a:bodyPr wrap="square" rtlCol="0">
            <a:spAutoFit/>
          </a:bodyPr>
          <a:lstStyle/>
          <a:p>
            <a:r>
              <a:rPr lang="de-DE" sz="3700" b="1" dirty="0" err="1">
                <a:solidFill>
                  <a:srgbClr val="88D840"/>
                </a:solidFill>
                <a:effectLst/>
                <a:latin typeface="Lato" panose="020F0502020204030203" pitchFamily="34" charset="77"/>
              </a:rPr>
              <a:t>EDU</a:t>
            </a:r>
            <a:r>
              <a:rPr lang="de-DE" sz="3700" dirty="0" err="1">
                <a:solidFill>
                  <a:srgbClr val="FFFFFF"/>
                </a:solidFill>
                <a:effectLst/>
                <a:latin typeface="Lato" panose="020F0502020204030203" pitchFamily="34" charset="77"/>
              </a:rPr>
              <a:t>cation</a:t>
            </a:r>
            <a:r>
              <a:rPr lang="de-DE" sz="3700" b="1" dirty="0">
                <a:solidFill>
                  <a:srgbClr val="FFFFFF"/>
                </a:solidFill>
                <a:effectLst/>
                <a:latin typeface="Lato" panose="020F0502020204030203" pitchFamily="34" charset="77"/>
              </a:rPr>
              <a:t> </a:t>
            </a:r>
            <a:r>
              <a:rPr lang="de-DE" sz="3700" dirty="0" err="1">
                <a:solidFill>
                  <a:srgbClr val="FFFFFF"/>
                </a:solidFill>
                <a:effectLst/>
                <a:latin typeface="Lato" panose="020F0502020204030203" pitchFamily="34" charset="77"/>
              </a:rPr>
              <a:t>so</a:t>
            </a:r>
            <a:r>
              <a:rPr lang="de-DE" sz="3700" b="1" dirty="0" err="1">
                <a:solidFill>
                  <a:srgbClr val="88D840"/>
                </a:solidFill>
                <a:effectLst/>
                <a:latin typeface="Lato" panose="020F0502020204030203" pitchFamily="34" charset="77"/>
              </a:rPr>
              <a:t>LUTION</a:t>
            </a:r>
            <a:r>
              <a:rPr lang="de-DE" sz="3700" b="1" dirty="0">
                <a:solidFill>
                  <a:srgbClr val="FFFFFF"/>
                </a:solidFill>
                <a:effectLst/>
                <a:latin typeface="Lato" panose="020F0502020204030203" pitchFamily="34" charset="77"/>
              </a:rPr>
              <a:t> </a:t>
            </a:r>
            <a:r>
              <a:rPr lang="de-DE" sz="3000" b="1" dirty="0">
                <a:solidFill>
                  <a:srgbClr val="FFFFFF"/>
                </a:solidFill>
                <a:effectLst/>
                <a:latin typeface="Lato" panose="020F0502020204030203" pitchFamily="34" charset="77"/>
              </a:rPr>
              <a:t>– </a:t>
            </a:r>
            <a:br>
              <a:rPr lang="de-DE" sz="3000" b="1" dirty="0">
                <a:solidFill>
                  <a:srgbClr val="FFFFFF"/>
                </a:solidFill>
                <a:effectLst/>
                <a:latin typeface="Lato" panose="020F0502020204030203" pitchFamily="34" charset="77"/>
              </a:rPr>
            </a:br>
            <a:br>
              <a:rPr lang="de-DE" sz="500" b="1" dirty="0">
                <a:solidFill>
                  <a:srgbClr val="FFFFFF"/>
                </a:solidFill>
                <a:effectLst/>
                <a:latin typeface="Lato" panose="020F0502020204030203" pitchFamily="34" charset="77"/>
              </a:rPr>
            </a:br>
            <a:r>
              <a:rPr lang="de-DE" b="1" dirty="0">
                <a:solidFill>
                  <a:srgbClr val="88D840"/>
                </a:solidFill>
                <a:effectLst/>
                <a:latin typeface="Lato" panose="020F0502020204030203" pitchFamily="34" charset="77"/>
              </a:rPr>
              <a:t>DIE LÖSUNG FÜR BILDUNGSTRÄGER</a:t>
            </a:r>
            <a:endParaRPr lang="de-DE" sz="3000" b="1" dirty="0">
              <a:solidFill>
                <a:srgbClr val="88D840"/>
              </a:solidFill>
              <a:effectLst/>
              <a:latin typeface="Lato" panose="020F0502020204030203" pitchFamily="34" charset="77"/>
            </a:endParaRPr>
          </a:p>
          <a:p>
            <a:endParaRPr lang="de-DE" b="1" dirty="0">
              <a:solidFill>
                <a:schemeClr val="bg1"/>
              </a:solidFill>
              <a:latin typeface="Lato" panose="020F0502020204030203" pitchFamily="34" charset="77"/>
            </a:endParaRPr>
          </a:p>
          <a:p>
            <a:r>
              <a:rPr lang="de-DE" dirty="0" err="1">
                <a:solidFill>
                  <a:schemeClr val="bg1"/>
                </a:solidFill>
                <a:latin typeface="Lato" panose="020F0502020204030203" pitchFamily="34" charset="77"/>
              </a:rPr>
              <a:t>edulution</a:t>
            </a:r>
            <a:r>
              <a:rPr lang="de-DE" dirty="0">
                <a:solidFill>
                  <a:schemeClr val="bg1"/>
                </a:solidFill>
                <a:latin typeface="Lato" panose="020F0502020204030203" pitchFamily="34" charset="77"/>
              </a:rPr>
              <a:t> bietet eine modulare und sichere IT-Lösung für den Bildungsbereich. Mit bewehrter Schulserverlösung wird die IT-Verwaltung zentralisiert und effizient gestaltet.</a:t>
            </a:r>
          </a:p>
        </p:txBody>
      </p:sp>
      <p:pic>
        <p:nvPicPr>
          <p:cNvPr id="5" name="Grafik 4">
            <a:extLst>
              <a:ext uri="{FF2B5EF4-FFF2-40B4-BE49-F238E27FC236}">
                <a16:creationId xmlns:a16="http://schemas.microsoft.com/office/drawing/2014/main" id="{C2919D40-0A27-419F-871D-5C950B546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6999" y="709843"/>
            <a:ext cx="5410201" cy="6418992"/>
          </a:xfrm>
          <a:prstGeom prst="rect">
            <a:avLst/>
          </a:prstGeom>
        </p:spPr>
      </p:pic>
      <p:sp>
        <p:nvSpPr>
          <p:cNvPr id="6" name="Textfeld 5">
            <a:extLst>
              <a:ext uri="{FF2B5EF4-FFF2-40B4-BE49-F238E27FC236}">
                <a16:creationId xmlns:a16="http://schemas.microsoft.com/office/drawing/2014/main" id="{4441F4F9-F83D-4A6D-8124-80628C7EAC32}"/>
              </a:ext>
            </a:extLst>
          </p:cNvPr>
          <p:cNvSpPr txBox="1"/>
          <p:nvPr/>
        </p:nvSpPr>
        <p:spPr bwMode="auto">
          <a:xfrm>
            <a:off x="648000" y="3378209"/>
            <a:ext cx="6024476" cy="2339102"/>
          </a:xfrm>
          <a:prstGeom prst="rect">
            <a:avLst/>
          </a:prstGeom>
          <a:noFill/>
        </p:spPr>
        <p:txBody>
          <a:bodyPr wrap="square" rtlCol="0">
            <a:spAutoFit/>
          </a:bodyPr>
          <a:lstStyle/>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77"/>
              </a:rPr>
              <a:t>modulare Plattform für Lehr- und IT-Management</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77"/>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77"/>
              </a:rPr>
              <a:t>bewehrte Schulserverlösung als Grundlage</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77"/>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77"/>
              </a:rPr>
              <a:t>einheitliche und skalierbare IT-Infrastruktur für Schulträger</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77"/>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77"/>
              </a:rPr>
              <a:t>Kombination aus Open-Source und kommerziellen Technologien</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77"/>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77"/>
              </a:rPr>
              <a:t>flexibel, sicher und zuverlässig</a:t>
            </a:r>
          </a:p>
        </p:txBody>
      </p:sp>
    </p:spTree>
    <p:extLst>
      <p:ext uri="{BB962C8B-B14F-4D97-AF65-F5344CB8AC3E}">
        <p14:creationId xmlns:p14="http://schemas.microsoft.com/office/powerpoint/2010/main" val="25195290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extfeld 9">
            <a:extLst>
              <a:ext uri="{FF2B5EF4-FFF2-40B4-BE49-F238E27FC236}">
                <a16:creationId xmlns:a16="http://schemas.microsoft.com/office/drawing/2014/main" id="{948A7173-1D9D-4159-AC7F-4CEFED04A0A0}"/>
              </a:ext>
            </a:extLst>
          </p:cNvPr>
          <p:cNvSpPr txBox="1"/>
          <p:nvPr/>
        </p:nvSpPr>
        <p:spPr>
          <a:xfrm>
            <a:off x="648000" y="1728000"/>
            <a:ext cx="4262256" cy="3985706"/>
          </a:xfrm>
          <a:prstGeom prst="rect">
            <a:avLst/>
          </a:prstGeom>
          <a:noFill/>
        </p:spPr>
        <p:txBody>
          <a:bodyPr wrap="square" rtlCol="0">
            <a:spAutoFit/>
          </a:bodyPr>
          <a:lstStyle/>
          <a:p>
            <a:pPr>
              <a:buClr>
                <a:srgbClr val="88D840"/>
              </a:buClr>
            </a:pPr>
            <a:r>
              <a:rPr lang="de-DE" sz="3000" i="0" dirty="0">
                <a:solidFill>
                  <a:schemeClr val="bg1"/>
                </a:solidFill>
                <a:effectLst/>
                <a:latin typeface="Lato" panose="020F0502020204030203" pitchFamily="34" charset="0"/>
                <a:ea typeface="Lato" panose="020F0502020204030203" pitchFamily="34" charset="0"/>
                <a:cs typeface="Lato" panose="020F0502020204030203" pitchFamily="34" charset="0"/>
              </a:rPr>
              <a:t>Umfragen</a:t>
            </a:r>
          </a:p>
          <a:p>
            <a:pPr>
              <a:buClr>
                <a:srgbClr val="88D840"/>
              </a:buClr>
            </a:pPr>
            <a:endParaRPr lang="de-DE" sz="8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Abstimmungs-Funktion </a:t>
            </a:r>
          </a:p>
          <a:p>
            <a:pPr marL="285750" indent="-285750">
              <a:buClr>
                <a:srgbClr val="88D840"/>
              </a:buClr>
              <a:buFont typeface="Wingdings" panose="05000000000000000000" pitchFamily="2" charset="2"/>
              <a:buChar char="§"/>
            </a:pP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schnell und einfach Befragungen erstellen </a:t>
            </a:r>
          </a:p>
          <a:p>
            <a:pPr marL="285750" indent="-285750">
              <a:buClr>
                <a:srgbClr val="88D840"/>
              </a:buClr>
              <a:buFont typeface="Wingdings" panose="05000000000000000000" pitchFamily="2" charset="2"/>
              <a:buChar char="§"/>
            </a:pP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verschiedene Fragetypen</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automatische Auswertung der Ergebnisse</a:t>
            </a:r>
          </a:p>
          <a:p>
            <a:pPr>
              <a:buClr>
                <a:srgbClr val="88D840"/>
              </a:buClr>
            </a:pP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Präsentation durch übersichtliche Grafiken</a:t>
            </a:r>
          </a:p>
          <a:p>
            <a:pPr>
              <a:buClr>
                <a:srgbClr val="88D840"/>
              </a:buClr>
            </a:pP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Ideal zur Verbesserung von Unterricht und Lernprozessen</a:t>
            </a:r>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5" name="Grafik 4">
            <a:extLst>
              <a:ext uri="{FF2B5EF4-FFF2-40B4-BE49-F238E27FC236}">
                <a16:creationId xmlns:a16="http://schemas.microsoft.com/office/drawing/2014/main" id="{D239D278-424E-B0BC-212B-F1F54D1C22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143" y="828461"/>
            <a:ext cx="9252857" cy="5201078"/>
          </a:xfrm>
          <a:prstGeom prst="rect">
            <a:avLst/>
          </a:prstGeom>
        </p:spPr>
      </p:pic>
      <p:pic>
        <p:nvPicPr>
          <p:cNvPr id="7" name="Grafik 6">
            <a:extLst>
              <a:ext uri="{FF2B5EF4-FFF2-40B4-BE49-F238E27FC236}">
                <a16:creationId xmlns:a16="http://schemas.microsoft.com/office/drawing/2014/main" id="{E0F7F010-6317-434D-93F0-D59289323B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0" y="648000"/>
            <a:ext cx="2900509" cy="612000"/>
          </a:xfrm>
          <a:prstGeom prst="rect">
            <a:avLst/>
          </a:prstGeom>
        </p:spPr>
      </p:pic>
    </p:spTree>
    <p:extLst>
      <p:ext uri="{BB962C8B-B14F-4D97-AF65-F5344CB8AC3E}">
        <p14:creationId xmlns:p14="http://schemas.microsoft.com/office/powerpoint/2010/main" val="24468145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show="0">
  <p:cSld>
    <p:spTree>
      <p:nvGrpSpPr>
        <p:cNvPr id="1" name="">
          <a:extLst>
            <a:ext uri="{FF2B5EF4-FFF2-40B4-BE49-F238E27FC236}">
              <a16:creationId xmlns:a16="http://schemas.microsoft.com/office/drawing/2014/main" id="{E88FD432-9868-5C5E-E38F-214E761B6303}"/>
            </a:ext>
          </a:extLst>
        </p:cNvPr>
        <p:cNvGrpSpPr/>
        <p:nvPr/>
      </p:nvGrpSpPr>
      <p:grpSpPr bwMode="auto">
        <a:xfrm>
          <a:off x="0" y="0"/>
          <a:ext cx="0" cy="0"/>
          <a:chOff x="0" y="0"/>
          <a:chExt cx="0" cy="0"/>
        </a:xfrm>
      </p:grpSpPr>
      <p:sp>
        <p:nvSpPr>
          <p:cNvPr id="10" name="Textfeld 9">
            <a:extLst>
              <a:ext uri="{FF2B5EF4-FFF2-40B4-BE49-F238E27FC236}">
                <a16:creationId xmlns:a16="http://schemas.microsoft.com/office/drawing/2014/main" id="{DF518019-71EA-2445-E511-D29E75E89BA5}"/>
              </a:ext>
            </a:extLst>
          </p:cNvPr>
          <p:cNvSpPr txBox="1"/>
          <p:nvPr/>
        </p:nvSpPr>
        <p:spPr>
          <a:xfrm>
            <a:off x="648000" y="1728000"/>
            <a:ext cx="4262256" cy="2492990"/>
          </a:xfrm>
          <a:prstGeom prst="rect">
            <a:avLst/>
          </a:prstGeom>
          <a:noFill/>
        </p:spPr>
        <p:txBody>
          <a:bodyPr wrap="square" rtlCol="0">
            <a:spAutoFit/>
          </a:bodyPr>
          <a:lstStyle/>
          <a:p>
            <a:pPr>
              <a:buClr>
                <a:srgbClr val="88D840"/>
              </a:buClr>
            </a:pPr>
            <a:r>
              <a:rPr lang="de-DE" sz="3000" i="0" dirty="0">
                <a:solidFill>
                  <a:schemeClr val="bg1"/>
                </a:solidFill>
                <a:effectLst/>
                <a:latin typeface="Lato" panose="020F0502020204030203" pitchFamily="34" charset="0"/>
                <a:ea typeface="Lato" panose="020F0502020204030203" pitchFamily="34" charset="0"/>
                <a:cs typeface="Lato" panose="020F0502020204030203" pitchFamily="34" charset="0"/>
              </a:rPr>
              <a:t>Umfragen</a:t>
            </a:r>
          </a:p>
          <a:p>
            <a:pPr marL="285750" indent="-285750">
              <a:buClr>
                <a:srgbClr val="88D840"/>
              </a:buClr>
              <a:buFont typeface="Wingdings" panose="05000000000000000000" pitchFamily="2" charset="2"/>
              <a:buChar char="§"/>
            </a:pPr>
            <a:endParaRPr lang="de-DE" sz="8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verschiedene Fragetypen je nach Bedarf</a:t>
            </a:r>
          </a:p>
          <a:p>
            <a:pPr>
              <a:buClr>
                <a:srgbClr val="88D840"/>
              </a:buClr>
            </a:pP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Fragen mit Beschreibungen versehen</a:t>
            </a:r>
          </a:p>
          <a:p>
            <a:pPr marL="285750" indent="-285750">
              <a:buClr>
                <a:srgbClr val="88D840"/>
              </a:buClr>
              <a:buFont typeface="Wingdings" panose="05000000000000000000" pitchFamily="2" charset="2"/>
              <a:buChar char="§"/>
            </a:pP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Pflichtfelder werden bei der Auslesung direkt validiert und bei nicht ausfüllen angemerkt</a:t>
            </a:r>
          </a:p>
        </p:txBody>
      </p:sp>
      <p:pic>
        <p:nvPicPr>
          <p:cNvPr id="5" name="Grafik 4">
            <a:extLst>
              <a:ext uri="{FF2B5EF4-FFF2-40B4-BE49-F238E27FC236}">
                <a16:creationId xmlns:a16="http://schemas.microsoft.com/office/drawing/2014/main" id="{14674AB5-45E5-165B-E181-68A7C96DE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343" y="671408"/>
            <a:ext cx="9811657" cy="5515183"/>
          </a:xfrm>
          <a:prstGeom prst="rect">
            <a:avLst/>
          </a:prstGeom>
        </p:spPr>
      </p:pic>
      <p:pic>
        <p:nvPicPr>
          <p:cNvPr id="6" name="Grafik 5">
            <a:extLst>
              <a:ext uri="{FF2B5EF4-FFF2-40B4-BE49-F238E27FC236}">
                <a16:creationId xmlns:a16="http://schemas.microsoft.com/office/drawing/2014/main" id="{32E51879-CBD2-FA41-B3BE-1808A641BA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0" y="648000"/>
            <a:ext cx="2900509" cy="612000"/>
          </a:xfrm>
          <a:prstGeom prst="rect">
            <a:avLst/>
          </a:prstGeom>
        </p:spPr>
      </p:pic>
    </p:spTree>
    <p:extLst>
      <p:ext uri="{BB962C8B-B14F-4D97-AF65-F5344CB8AC3E}">
        <p14:creationId xmlns:p14="http://schemas.microsoft.com/office/powerpoint/2010/main" val="19388954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show="0">
  <p:cSld>
    <p:spTree>
      <p:nvGrpSpPr>
        <p:cNvPr id="1" name="">
          <a:extLst>
            <a:ext uri="{FF2B5EF4-FFF2-40B4-BE49-F238E27FC236}">
              <a16:creationId xmlns:a16="http://schemas.microsoft.com/office/drawing/2014/main" id="{9A1AD75A-0F9F-1F2E-5CF7-A38770D50BE5}"/>
            </a:ext>
          </a:extLst>
        </p:cNvPr>
        <p:cNvGrpSpPr/>
        <p:nvPr/>
      </p:nvGrpSpPr>
      <p:grpSpPr bwMode="auto">
        <a:xfrm>
          <a:off x="0" y="0"/>
          <a:ext cx="0" cy="0"/>
          <a:chOff x="0" y="0"/>
          <a:chExt cx="0" cy="0"/>
        </a:xfrm>
      </p:grpSpPr>
      <p:sp>
        <p:nvSpPr>
          <p:cNvPr id="10" name="Textfeld 9">
            <a:extLst>
              <a:ext uri="{FF2B5EF4-FFF2-40B4-BE49-F238E27FC236}">
                <a16:creationId xmlns:a16="http://schemas.microsoft.com/office/drawing/2014/main" id="{28850ABE-3AA6-3AD7-22C8-D1F31B44D5F1}"/>
              </a:ext>
            </a:extLst>
          </p:cNvPr>
          <p:cNvSpPr txBox="1"/>
          <p:nvPr/>
        </p:nvSpPr>
        <p:spPr>
          <a:xfrm>
            <a:off x="648000" y="1728000"/>
            <a:ext cx="4262256" cy="2492990"/>
          </a:xfrm>
          <a:prstGeom prst="rect">
            <a:avLst/>
          </a:prstGeom>
          <a:noFill/>
        </p:spPr>
        <p:txBody>
          <a:bodyPr wrap="square" rtlCol="0">
            <a:spAutoFit/>
          </a:bodyPr>
          <a:lstStyle/>
          <a:p>
            <a:pPr>
              <a:buClr>
                <a:srgbClr val="88D840"/>
              </a:buClr>
            </a:pPr>
            <a:r>
              <a:rPr lang="de-DE" sz="3000" i="0" dirty="0">
                <a:solidFill>
                  <a:schemeClr val="bg1"/>
                </a:solidFill>
                <a:effectLst/>
                <a:latin typeface="Lato" panose="020F0502020204030203" pitchFamily="34" charset="0"/>
                <a:ea typeface="Lato" panose="020F0502020204030203" pitchFamily="34" charset="0"/>
                <a:cs typeface="Lato" panose="020F0502020204030203" pitchFamily="34" charset="0"/>
              </a:rPr>
              <a:t>Umfragen</a:t>
            </a:r>
          </a:p>
          <a:p>
            <a:pPr marL="285750" indent="-285750">
              <a:buClr>
                <a:srgbClr val="88D840"/>
              </a:buClr>
              <a:buFont typeface="Wingdings" panose="05000000000000000000" pitchFamily="2" charset="2"/>
              <a:buChar char="§"/>
            </a:pPr>
            <a:endParaRPr lang="de-DE" sz="8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Verschiedene Vorlagen zur schnellen Erstellung von üblichen Formularen</a:t>
            </a:r>
          </a:p>
          <a:p>
            <a:pPr>
              <a:buClr>
                <a:srgbClr val="88D840"/>
              </a:buCl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Speicheroptionen um Teilnehmer festzulegen, nachträgliche Bearbeitung definieren…</a:t>
            </a:r>
            <a:endPar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a:buClr>
                <a:srgbClr val="88D840"/>
              </a:buClr>
            </a:pPr>
            <a:endPar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pic>
        <p:nvPicPr>
          <p:cNvPr id="4" name="Grafik 3">
            <a:extLst>
              <a:ext uri="{FF2B5EF4-FFF2-40B4-BE49-F238E27FC236}">
                <a16:creationId xmlns:a16="http://schemas.microsoft.com/office/drawing/2014/main" id="{943F0DD3-BCE8-F701-2BC1-4F073D841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389" y="804359"/>
            <a:ext cx="9338611" cy="5249281"/>
          </a:xfrm>
          <a:prstGeom prst="rect">
            <a:avLst/>
          </a:prstGeom>
        </p:spPr>
      </p:pic>
      <p:pic>
        <p:nvPicPr>
          <p:cNvPr id="5" name="Grafik 4">
            <a:extLst>
              <a:ext uri="{FF2B5EF4-FFF2-40B4-BE49-F238E27FC236}">
                <a16:creationId xmlns:a16="http://schemas.microsoft.com/office/drawing/2014/main" id="{C140A4D6-257D-1546-9800-17E8C5B2A5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0" y="648000"/>
            <a:ext cx="2900509" cy="612000"/>
          </a:xfrm>
          <a:prstGeom prst="rect">
            <a:avLst/>
          </a:prstGeom>
        </p:spPr>
      </p:pic>
    </p:spTree>
    <p:extLst>
      <p:ext uri="{BB962C8B-B14F-4D97-AF65-F5344CB8AC3E}">
        <p14:creationId xmlns:p14="http://schemas.microsoft.com/office/powerpoint/2010/main" val="13587504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extfeld 9">
            <a:extLst>
              <a:ext uri="{FF2B5EF4-FFF2-40B4-BE49-F238E27FC236}">
                <a16:creationId xmlns:a16="http://schemas.microsoft.com/office/drawing/2014/main" id="{89D7D77A-1BF1-4EDD-83B2-06F5E0CF42C2}"/>
              </a:ext>
            </a:extLst>
          </p:cNvPr>
          <p:cNvSpPr txBox="1"/>
          <p:nvPr/>
        </p:nvSpPr>
        <p:spPr>
          <a:xfrm>
            <a:off x="648000" y="1728000"/>
            <a:ext cx="3677543" cy="3631763"/>
          </a:xfrm>
          <a:prstGeom prst="rect">
            <a:avLst/>
          </a:prstGeom>
          <a:noFill/>
        </p:spPr>
        <p:txBody>
          <a:bodyPr wrap="square" rtlCol="0">
            <a:spAutoFit/>
          </a:bodyPr>
          <a:lstStyle/>
          <a:p>
            <a:pPr algn="l">
              <a:buClr>
                <a:srgbClr val="88D840"/>
              </a:buClr>
            </a:pPr>
            <a:r>
              <a:rPr lang="de-DE" sz="3000" i="0" dirty="0">
                <a:solidFill>
                  <a:schemeClr val="bg1"/>
                </a:solidFill>
                <a:effectLst/>
                <a:latin typeface="Lato" panose="020F0502020204030203" pitchFamily="34" charset="0"/>
                <a:ea typeface="Lato" panose="020F0502020204030203" pitchFamily="34" charset="0"/>
                <a:cs typeface="Lato" panose="020F0502020204030203" pitchFamily="34" charset="0"/>
              </a:rPr>
              <a:t>Klassenraum</a:t>
            </a:r>
          </a:p>
          <a:p>
            <a:pPr marL="285750" indent="-285750" algn="l">
              <a:buClr>
                <a:srgbClr val="88D840"/>
              </a:buClr>
              <a:buFont typeface="Wingdings" panose="05000000000000000000" pitchFamily="2" charset="2"/>
              <a:buChar char="§"/>
            </a:pPr>
            <a:endParaRPr lang="de-DE" sz="8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lgn="l">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PCs auf Benutzerbasis live steuern und verwalten</a:t>
            </a:r>
          </a:p>
          <a:p>
            <a:pPr marL="285750" indent="-285750" algn="l">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lgn="l">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Klassenarbeitsmodus</a:t>
            </a:r>
          </a:p>
          <a:p>
            <a:pPr marL="285750" indent="-285750" algn="l">
              <a:buClr>
                <a:srgbClr val="88D840"/>
              </a:buClr>
              <a:buFont typeface="Wingdings" panose="05000000000000000000" pitchFamily="2" charset="2"/>
              <a:buChar char="§"/>
            </a:pP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lgn="l">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Dateien einsammeln/austeilen</a:t>
            </a:r>
          </a:p>
          <a:p>
            <a:pPr marL="285750" indent="-285750" algn="l">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lgn="l">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sperren des Internetzugangs</a:t>
            </a: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lgn="l">
              <a:buClr>
                <a:srgbClr val="88D840"/>
              </a:buClr>
              <a:buFont typeface="Wingdings" panose="05000000000000000000" pitchFamily="2" charset="2"/>
              <a:buChar char="§"/>
            </a:pP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lgn="l">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Echtzeitüberblick auf Schüler Desktops</a:t>
            </a: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algn="l">
              <a:buClr>
                <a:srgbClr val="88D840"/>
              </a:buClr>
            </a:pP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lgn="l">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Computersteuerung durch Lehrkraft</a:t>
            </a:r>
            <a:endParaRPr lang="de-DE" dirty="0">
              <a:latin typeface="Lato" panose="020F0502020204030203" pitchFamily="34" charset="0"/>
              <a:ea typeface="Lato" panose="020F0502020204030203" pitchFamily="34" charset="0"/>
              <a:cs typeface="Lato" panose="020F0502020204030203" pitchFamily="34" charset="0"/>
            </a:endParaRPr>
          </a:p>
        </p:txBody>
      </p:sp>
      <p:pic>
        <p:nvPicPr>
          <p:cNvPr id="5" name="Grafik 4">
            <a:extLst>
              <a:ext uri="{FF2B5EF4-FFF2-40B4-BE49-F238E27FC236}">
                <a16:creationId xmlns:a16="http://schemas.microsoft.com/office/drawing/2014/main" id="{53816983-93BD-05BA-7AD2-E80D33934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338" y="761344"/>
            <a:ext cx="9491662" cy="5335312"/>
          </a:xfrm>
          <a:prstGeom prst="rect">
            <a:avLst/>
          </a:prstGeom>
        </p:spPr>
      </p:pic>
      <p:pic>
        <p:nvPicPr>
          <p:cNvPr id="7" name="Grafik 6">
            <a:extLst>
              <a:ext uri="{FF2B5EF4-FFF2-40B4-BE49-F238E27FC236}">
                <a16:creationId xmlns:a16="http://schemas.microsoft.com/office/drawing/2014/main" id="{8D31447A-477B-BF48-A0BD-629149143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0" y="648000"/>
            <a:ext cx="2900509" cy="612000"/>
          </a:xfrm>
          <a:prstGeom prst="rect">
            <a:avLst/>
          </a:prstGeom>
        </p:spPr>
      </p:pic>
    </p:spTree>
    <p:extLst>
      <p:ext uri="{BB962C8B-B14F-4D97-AF65-F5344CB8AC3E}">
        <p14:creationId xmlns:p14="http://schemas.microsoft.com/office/powerpoint/2010/main" val="19541423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0629845-0425-17F8-DB4D-35654D92FD81}"/>
            </a:ext>
          </a:extLst>
        </p:cNvPr>
        <p:cNvGrpSpPr/>
        <p:nvPr/>
      </p:nvGrpSpPr>
      <p:grpSpPr bwMode="auto">
        <a:xfrm>
          <a:off x="0" y="0"/>
          <a:ext cx="0" cy="0"/>
          <a:chOff x="0" y="0"/>
          <a:chExt cx="0" cy="0"/>
        </a:xfrm>
      </p:grpSpPr>
      <p:sp>
        <p:nvSpPr>
          <p:cNvPr id="8" name="Textfeld 7">
            <a:extLst>
              <a:ext uri="{FF2B5EF4-FFF2-40B4-BE49-F238E27FC236}">
                <a16:creationId xmlns:a16="http://schemas.microsoft.com/office/drawing/2014/main" id="{FA55ED3B-55D2-010C-F1F1-DE1F23011B70}"/>
              </a:ext>
            </a:extLst>
          </p:cNvPr>
          <p:cNvSpPr txBox="1"/>
          <p:nvPr/>
        </p:nvSpPr>
        <p:spPr>
          <a:xfrm>
            <a:off x="648000" y="1728000"/>
            <a:ext cx="3353997" cy="2292935"/>
          </a:xfrm>
          <a:prstGeom prst="rect">
            <a:avLst/>
          </a:prstGeom>
          <a:noFill/>
        </p:spPr>
        <p:txBody>
          <a:bodyPr wrap="square" rtlCol="0">
            <a:spAutoFit/>
          </a:bodyPr>
          <a:lstStyle/>
          <a:p>
            <a:pPr>
              <a:buClr>
                <a:srgbClr val="88D840"/>
              </a:buClr>
            </a:pPr>
            <a:r>
              <a:rPr lang="de-DE" sz="3000" i="0" dirty="0">
                <a:solidFill>
                  <a:schemeClr val="bg1"/>
                </a:solidFill>
                <a:effectLst/>
                <a:latin typeface="Lato" panose="020F0502020204030203" pitchFamily="34" charset="0"/>
                <a:ea typeface="Lato" panose="020F0502020204030203" pitchFamily="34" charset="0"/>
                <a:cs typeface="Lato" panose="020F0502020204030203" pitchFamily="34" charset="0"/>
              </a:rPr>
              <a:t>E-Mails </a:t>
            </a:r>
          </a:p>
          <a:p>
            <a:pPr marL="285750" indent="-285750">
              <a:buClr>
                <a:srgbClr val="88D840"/>
              </a:buClr>
              <a:buFont typeface="Wingdings" panose="05000000000000000000" pitchFamily="2" charset="2"/>
              <a:buChar char="§"/>
            </a:pPr>
            <a:endParaRPr lang="de-DE" sz="8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Termine </a:t>
            </a:r>
          </a:p>
          <a:p>
            <a:pPr marL="285750" indent="-285750">
              <a:buClr>
                <a:srgbClr val="88D840"/>
              </a:buClr>
              <a:buFont typeface="Wingdings" panose="05000000000000000000" pitchFamily="2" charset="2"/>
              <a:buChar char="§"/>
            </a:pP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Kontakte</a:t>
            </a:r>
          </a:p>
          <a:p>
            <a:pPr marL="285750" indent="-285750">
              <a:buClr>
                <a:srgbClr val="88D840"/>
              </a:buClr>
              <a:buFont typeface="Wingdings" panose="05000000000000000000" pitchFamily="2" charset="2"/>
              <a:buChar char="§"/>
            </a:pP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gemeinsame Nutzung und Verwaltung</a:t>
            </a:r>
          </a:p>
          <a:p>
            <a:pPr marL="285750" indent="-285750">
              <a:buClr>
                <a:srgbClr val="88D840"/>
              </a:buClr>
              <a:buFont typeface="Wingdings" panose="05000000000000000000" pitchFamily="2" charset="2"/>
              <a:buChar char="§"/>
            </a:pP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mobile Synchronisation</a:t>
            </a:r>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5" name="Grafik 4">
            <a:extLst>
              <a:ext uri="{FF2B5EF4-FFF2-40B4-BE49-F238E27FC236}">
                <a16:creationId xmlns:a16="http://schemas.microsoft.com/office/drawing/2014/main" id="{64FB24EA-66AB-DD45-AD0C-44B22D33E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971" y="850896"/>
            <a:ext cx="9173029" cy="5156207"/>
          </a:xfrm>
          <a:prstGeom prst="rect">
            <a:avLst/>
          </a:prstGeom>
        </p:spPr>
      </p:pic>
      <p:pic>
        <p:nvPicPr>
          <p:cNvPr id="7" name="Grafik 6">
            <a:extLst>
              <a:ext uri="{FF2B5EF4-FFF2-40B4-BE49-F238E27FC236}">
                <a16:creationId xmlns:a16="http://schemas.microsoft.com/office/drawing/2014/main" id="{8C64F837-0766-E34C-9596-F33D9189F8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0" y="643976"/>
            <a:ext cx="2900509" cy="612000"/>
          </a:xfrm>
          <a:prstGeom prst="rect">
            <a:avLst/>
          </a:prstGeom>
        </p:spPr>
      </p:pic>
    </p:spTree>
    <p:extLst>
      <p:ext uri="{BB962C8B-B14F-4D97-AF65-F5344CB8AC3E}">
        <p14:creationId xmlns:p14="http://schemas.microsoft.com/office/powerpoint/2010/main" val="21834687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show="0">
  <p:cSld>
    <p:spTree>
      <p:nvGrpSpPr>
        <p:cNvPr id="1" name="">
          <a:extLst>
            <a:ext uri="{FF2B5EF4-FFF2-40B4-BE49-F238E27FC236}">
              <a16:creationId xmlns:a16="http://schemas.microsoft.com/office/drawing/2014/main" id="{8DB56F78-6101-923F-F9BD-129CD7A68DE2}"/>
            </a:ext>
          </a:extLst>
        </p:cNvPr>
        <p:cNvGrpSpPr/>
        <p:nvPr/>
      </p:nvGrpSpPr>
      <p:grpSpPr bwMode="auto">
        <a:xfrm>
          <a:off x="0" y="0"/>
          <a:ext cx="0" cy="0"/>
          <a:chOff x="0" y="0"/>
          <a:chExt cx="0" cy="0"/>
        </a:xfrm>
      </p:grpSpPr>
      <p:sp>
        <p:nvSpPr>
          <p:cNvPr id="8" name="Textfeld 7">
            <a:extLst>
              <a:ext uri="{FF2B5EF4-FFF2-40B4-BE49-F238E27FC236}">
                <a16:creationId xmlns:a16="http://schemas.microsoft.com/office/drawing/2014/main" id="{A55EFA98-B295-6180-E7DA-BC1414518594}"/>
              </a:ext>
            </a:extLst>
          </p:cNvPr>
          <p:cNvSpPr txBox="1"/>
          <p:nvPr/>
        </p:nvSpPr>
        <p:spPr>
          <a:xfrm>
            <a:off x="648000" y="1728000"/>
            <a:ext cx="3353997" cy="914802"/>
          </a:xfrm>
          <a:prstGeom prst="rect">
            <a:avLst/>
          </a:prstGeom>
          <a:noFill/>
        </p:spPr>
        <p:txBody>
          <a:bodyPr wrap="square" rtlCol="0">
            <a:spAutoFit/>
          </a:bodyPr>
          <a:lstStyle/>
          <a:p>
            <a:pPr>
              <a:buClr>
                <a:srgbClr val="88D840"/>
              </a:buClr>
            </a:pPr>
            <a:r>
              <a:rPr lang="de-DE" sz="3000" b="0" i="0" dirty="0">
                <a:solidFill>
                  <a:schemeClr val="bg1"/>
                </a:solidFill>
                <a:effectLst/>
                <a:latin typeface="Lato" panose="020F0502020204030203" pitchFamily="34" charset="0"/>
                <a:ea typeface="Lato" panose="020F0502020204030203" pitchFamily="34" charset="0"/>
                <a:cs typeface="Lato" panose="020F0502020204030203" pitchFamily="34" charset="0"/>
              </a:rPr>
              <a:t>Ticketsystem</a:t>
            </a:r>
          </a:p>
          <a:p>
            <a:pPr marL="285750" indent="-285750">
              <a:lnSpc>
                <a:spcPct val="150000"/>
              </a:lnSpc>
              <a:buClr>
                <a:srgbClr val="88D840"/>
              </a:buClr>
              <a:buFont typeface="Wingdings" panose="05000000000000000000" pitchFamily="2" charset="2"/>
              <a:buChar char="§"/>
            </a:pPr>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4" name="Grafik 3">
            <a:extLst>
              <a:ext uri="{FF2B5EF4-FFF2-40B4-BE49-F238E27FC236}">
                <a16:creationId xmlns:a16="http://schemas.microsoft.com/office/drawing/2014/main" id="{96CC1EF2-39AA-47F4-E364-F217AE553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7943" y="628576"/>
            <a:ext cx="9964057" cy="5600848"/>
          </a:xfrm>
          <a:prstGeom prst="rect">
            <a:avLst/>
          </a:prstGeom>
        </p:spPr>
      </p:pic>
      <p:pic>
        <p:nvPicPr>
          <p:cNvPr id="7" name="Grafik 6">
            <a:extLst>
              <a:ext uri="{FF2B5EF4-FFF2-40B4-BE49-F238E27FC236}">
                <a16:creationId xmlns:a16="http://schemas.microsoft.com/office/drawing/2014/main" id="{FD49EAA5-AC61-4E40-8324-7C5B794057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0" y="648000"/>
            <a:ext cx="2900509" cy="612000"/>
          </a:xfrm>
          <a:prstGeom prst="rect">
            <a:avLst/>
          </a:prstGeom>
        </p:spPr>
      </p:pic>
    </p:spTree>
    <p:extLst>
      <p:ext uri="{BB962C8B-B14F-4D97-AF65-F5344CB8AC3E}">
        <p14:creationId xmlns:p14="http://schemas.microsoft.com/office/powerpoint/2010/main" val="29747992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Textfeld 7">
            <a:extLst>
              <a:ext uri="{FF2B5EF4-FFF2-40B4-BE49-F238E27FC236}">
                <a16:creationId xmlns:a16="http://schemas.microsoft.com/office/drawing/2014/main" id="{03F099C7-1869-4CF5-90EB-A120E3F44EB3}"/>
              </a:ext>
            </a:extLst>
          </p:cNvPr>
          <p:cNvSpPr txBox="1"/>
          <p:nvPr/>
        </p:nvSpPr>
        <p:spPr>
          <a:xfrm>
            <a:off x="648000" y="1728000"/>
            <a:ext cx="3067565" cy="2015936"/>
          </a:xfrm>
          <a:prstGeom prst="rect">
            <a:avLst/>
          </a:prstGeom>
          <a:noFill/>
        </p:spPr>
        <p:txBody>
          <a:bodyPr wrap="square" rtlCol="0">
            <a:spAutoFit/>
          </a:bodyPr>
          <a:lstStyle/>
          <a:p>
            <a:pPr>
              <a:buClr>
                <a:srgbClr val="88D840"/>
              </a:buClr>
            </a:pPr>
            <a:r>
              <a:rPr lang="de-DE" sz="3000" i="0" dirty="0">
                <a:solidFill>
                  <a:schemeClr val="bg1"/>
                </a:solidFill>
                <a:effectLst/>
                <a:latin typeface="Lato" panose="020F0502020204030203" pitchFamily="34" charset="0"/>
                <a:ea typeface="Lato" panose="020F0502020204030203" pitchFamily="34" charset="0"/>
                <a:cs typeface="Lato" panose="020F0502020204030203" pitchFamily="34" charset="0"/>
              </a:rPr>
              <a:t>Konferenzen</a:t>
            </a:r>
          </a:p>
          <a:p>
            <a:pPr marL="285750" indent="-285750">
              <a:buClr>
                <a:srgbClr val="88D840"/>
              </a:buClr>
              <a:buFont typeface="Wingdings" panose="05000000000000000000" pitchFamily="2" charset="2"/>
              <a:buChar char="§"/>
            </a:pPr>
            <a:endParaRPr lang="de-DE" sz="8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Konferenzsystem</a:t>
            </a:r>
          </a:p>
          <a:p>
            <a:pPr marL="285750" indent="-285750">
              <a:buClr>
                <a:srgbClr val="88D840"/>
              </a:buClr>
              <a:buFont typeface="Wingdings" panose="05000000000000000000" pitchFamily="2" charset="2"/>
              <a:buChar char="§"/>
            </a:pP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Bildschirmfreigabe</a:t>
            </a:r>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Chat </a:t>
            </a:r>
          </a:p>
          <a:p>
            <a:pPr marL="285750" indent="-285750">
              <a:buClr>
                <a:srgbClr val="88D840"/>
              </a:buClr>
              <a:buFont typeface="Wingdings" panose="05000000000000000000" pitchFamily="2" charset="2"/>
              <a:buChar char="§"/>
            </a:pP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interaktives Lernerlebnis</a:t>
            </a:r>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5" name="Grafik 4">
            <a:extLst>
              <a:ext uri="{FF2B5EF4-FFF2-40B4-BE49-F238E27FC236}">
                <a16:creationId xmlns:a16="http://schemas.microsoft.com/office/drawing/2014/main" id="{443BA39D-3F47-2A94-E345-7EE3E9D44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657" y="761152"/>
            <a:ext cx="9492343" cy="5335695"/>
          </a:xfrm>
          <a:prstGeom prst="rect">
            <a:avLst/>
          </a:prstGeom>
        </p:spPr>
      </p:pic>
      <p:pic>
        <p:nvPicPr>
          <p:cNvPr id="7" name="Grafik 6">
            <a:extLst>
              <a:ext uri="{FF2B5EF4-FFF2-40B4-BE49-F238E27FC236}">
                <a16:creationId xmlns:a16="http://schemas.microsoft.com/office/drawing/2014/main" id="{C7DCD07C-02E3-3A47-BC3C-13CBBBC71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648000"/>
            <a:ext cx="2900509" cy="612000"/>
          </a:xfrm>
          <a:prstGeom prst="rect">
            <a:avLst/>
          </a:prstGeom>
        </p:spPr>
      </p:pic>
    </p:spTree>
    <p:extLst>
      <p:ext uri="{BB962C8B-B14F-4D97-AF65-F5344CB8AC3E}">
        <p14:creationId xmlns:p14="http://schemas.microsoft.com/office/powerpoint/2010/main" val="21995395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show="0">
  <p:cSld>
    <p:spTree>
      <p:nvGrpSpPr>
        <p:cNvPr id="1" name="">
          <a:extLst>
            <a:ext uri="{FF2B5EF4-FFF2-40B4-BE49-F238E27FC236}">
              <a16:creationId xmlns:a16="http://schemas.microsoft.com/office/drawing/2014/main" id="{109D8E7C-2322-A0F4-8B56-B96A1F2D9082}"/>
            </a:ext>
          </a:extLst>
        </p:cNvPr>
        <p:cNvGrpSpPr/>
        <p:nvPr/>
      </p:nvGrpSpPr>
      <p:grpSpPr bwMode="auto">
        <a:xfrm>
          <a:off x="0" y="0"/>
          <a:ext cx="0" cy="0"/>
          <a:chOff x="0" y="0"/>
          <a:chExt cx="0" cy="0"/>
        </a:xfrm>
      </p:grpSpPr>
      <p:sp>
        <p:nvSpPr>
          <p:cNvPr id="8" name="Textfeld 7">
            <a:extLst>
              <a:ext uri="{FF2B5EF4-FFF2-40B4-BE49-F238E27FC236}">
                <a16:creationId xmlns:a16="http://schemas.microsoft.com/office/drawing/2014/main" id="{EABEC7F6-C7FA-3318-8F96-E39571AE15CD}"/>
              </a:ext>
            </a:extLst>
          </p:cNvPr>
          <p:cNvSpPr txBox="1"/>
          <p:nvPr/>
        </p:nvSpPr>
        <p:spPr>
          <a:xfrm>
            <a:off x="648000" y="1728000"/>
            <a:ext cx="3067565" cy="1585049"/>
          </a:xfrm>
          <a:prstGeom prst="rect">
            <a:avLst/>
          </a:prstGeom>
          <a:noFill/>
        </p:spPr>
        <p:txBody>
          <a:bodyPr wrap="square" rtlCol="0">
            <a:spAutoFit/>
          </a:bodyPr>
          <a:lstStyle/>
          <a:p>
            <a:pPr>
              <a:buClr>
                <a:srgbClr val="88D840"/>
              </a:buClr>
            </a:pPr>
            <a:r>
              <a:rPr lang="de-DE" sz="3000" i="0" dirty="0">
                <a:solidFill>
                  <a:schemeClr val="bg1"/>
                </a:solidFill>
                <a:effectLst/>
                <a:latin typeface="Lato" panose="020F0502020204030203" pitchFamily="34" charset="0"/>
                <a:ea typeface="Lato" panose="020F0502020204030203" pitchFamily="34" charset="0"/>
                <a:cs typeface="Lato" panose="020F0502020204030203" pitchFamily="34" charset="0"/>
              </a:rPr>
              <a:t>Konferenzen</a:t>
            </a:r>
          </a:p>
          <a:p>
            <a:pPr marL="285750" indent="-285750">
              <a:buClr>
                <a:srgbClr val="88D840"/>
              </a:buClr>
              <a:buFont typeface="Wingdings" panose="05000000000000000000" pitchFamily="2" charset="2"/>
              <a:buChar char="§"/>
            </a:pPr>
            <a:endParaRPr lang="de-DE" sz="8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Teilnehmer definieren</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Passwortgeschützter Zugang</a:t>
            </a:r>
          </a:p>
        </p:txBody>
      </p:sp>
      <p:pic>
        <p:nvPicPr>
          <p:cNvPr id="4" name="Grafik 3">
            <a:extLst>
              <a:ext uri="{FF2B5EF4-FFF2-40B4-BE49-F238E27FC236}">
                <a16:creationId xmlns:a16="http://schemas.microsoft.com/office/drawing/2014/main" id="{C4B34DBE-9E5E-EAE3-3CFC-78F8C14EE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4914" y="905967"/>
            <a:ext cx="8977086" cy="5046066"/>
          </a:xfrm>
          <a:prstGeom prst="rect">
            <a:avLst/>
          </a:prstGeom>
        </p:spPr>
      </p:pic>
      <p:pic>
        <p:nvPicPr>
          <p:cNvPr id="5" name="Grafik 4">
            <a:extLst>
              <a:ext uri="{FF2B5EF4-FFF2-40B4-BE49-F238E27FC236}">
                <a16:creationId xmlns:a16="http://schemas.microsoft.com/office/drawing/2014/main" id="{64CF5282-A1E0-7246-A2B4-CC15E26E5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648000"/>
            <a:ext cx="2900509" cy="612000"/>
          </a:xfrm>
          <a:prstGeom prst="rect">
            <a:avLst/>
          </a:prstGeom>
        </p:spPr>
      </p:pic>
    </p:spTree>
    <p:extLst>
      <p:ext uri="{BB962C8B-B14F-4D97-AF65-F5344CB8AC3E}">
        <p14:creationId xmlns:p14="http://schemas.microsoft.com/office/powerpoint/2010/main" val="14266324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show="0">
  <p:cSld>
    <p:spTree>
      <p:nvGrpSpPr>
        <p:cNvPr id="1" name="">
          <a:extLst>
            <a:ext uri="{FF2B5EF4-FFF2-40B4-BE49-F238E27FC236}">
              <a16:creationId xmlns:a16="http://schemas.microsoft.com/office/drawing/2014/main" id="{254B798A-B858-EA46-AEA6-EF8A784E783D}"/>
            </a:ext>
          </a:extLst>
        </p:cNvPr>
        <p:cNvGrpSpPr/>
        <p:nvPr/>
      </p:nvGrpSpPr>
      <p:grpSpPr bwMode="auto">
        <a:xfrm>
          <a:off x="0" y="0"/>
          <a:ext cx="0" cy="0"/>
          <a:chOff x="0" y="0"/>
          <a:chExt cx="0" cy="0"/>
        </a:xfrm>
      </p:grpSpPr>
      <p:pic>
        <p:nvPicPr>
          <p:cNvPr id="10" name="Grafik 9">
            <a:extLst>
              <a:ext uri="{FF2B5EF4-FFF2-40B4-BE49-F238E27FC236}">
                <a16:creationId xmlns:a16="http://schemas.microsoft.com/office/drawing/2014/main" id="{FB879B13-6F93-2FBD-982B-F0AA4B2DC4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971600" y="722255"/>
            <a:ext cx="6840000" cy="5013889"/>
          </a:xfrm>
          <a:prstGeom prst="rect">
            <a:avLst/>
          </a:prstGeom>
        </p:spPr>
      </p:pic>
      <p:sp>
        <p:nvSpPr>
          <p:cNvPr id="8" name="Textfeld 7">
            <a:extLst>
              <a:ext uri="{FF2B5EF4-FFF2-40B4-BE49-F238E27FC236}">
                <a16:creationId xmlns:a16="http://schemas.microsoft.com/office/drawing/2014/main" id="{F0699520-6D8E-CA7D-C0C5-D25B20048028}"/>
              </a:ext>
            </a:extLst>
          </p:cNvPr>
          <p:cNvSpPr txBox="1"/>
          <p:nvPr/>
        </p:nvSpPr>
        <p:spPr>
          <a:xfrm>
            <a:off x="648000" y="1728000"/>
            <a:ext cx="3256096" cy="954107"/>
          </a:xfrm>
          <a:prstGeom prst="rect">
            <a:avLst/>
          </a:prstGeom>
          <a:noFill/>
        </p:spPr>
        <p:txBody>
          <a:bodyPr wrap="square" rtlCol="0">
            <a:spAutoFit/>
          </a:bodyPr>
          <a:lstStyle/>
          <a:p>
            <a:pPr>
              <a:buClr>
                <a:srgbClr val="88D840"/>
              </a:buClr>
            </a:pPr>
            <a:r>
              <a:rPr lang="de-DE" sz="3000" i="0" dirty="0">
                <a:solidFill>
                  <a:schemeClr val="bg1"/>
                </a:solidFill>
                <a:effectLst/>
                <a:latin typeface="Lato" panose="020F0502020204030203" pitchFamily="34" charset="0"/>
                <a:ea typeface="Lato" panose="020F0502020204030203" pitchFamily="34" charset="0"/>
                <a:cs typeface="Lato" panose="020F0502020204030203" pitchFamily="34" charset="0"/>
              </a:rPr>
              <a:t>Lernmanagement</a:t>
            </a:r>
          </a:p>
          <a:p>
            <a:pPr marL="285750" indent="-285750">
              <a:buClr>
                <a:srgbClr val="88D840"/>
              </a:buClr>
              <a:buFont typeface="Wingdings" panose="05000000000000000000" pitchFamily="2" charset="2"/>
              <a:buChar char="§"/>
            </a:pPr>
            <a:endParaRPr lang="de-DE" sz="8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err="1">
                <a:solidFill>
                  <a:schemeClr val="bg1"/>
                </a:solidFill>
                <a:latin typeface="Lato" panose="020F0502020204030203" pitchFamily="34" charset="0"/>
                <a:ea typeface="Lato" panose="020F0502020204030203" pitchFamily="34" charset="0"/>
                <a:cs typeface="Lato" panose="020F0502020204030203" pitchFamily="34" charset="0"/>
              </a:rPr>
              <a:t>Moodle</a:t>
            </a:r>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Rechteck 5">
            <a:extLst>
              <a:ext uri="{FF2B5EF4-FFF2-40B4-BE49-F238E27FC236}">
                <a16:creationId xmlns:a16="http://schemas.microsoft.com/office/drawing/2014/main" id="{02759084-82EE-9926-D511-1F74E0CC255F}"/>
              </a:ext>
            </a:extLst>
          </p:cNvPr>
          <p:cNvSpPr/>
          <p:nvPr/>
        </p:nvSpPr>
        <p:spPr bwMode="auto">
          <a:xfrm>
            <a:off x="3733565" y="2461190"/>
            <a:ext cx="4030522" cy="261788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A97EB112-D016-4E4D-9C31-B9B745CA7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648000"/>
            <a:ext cx="2900508" cy="612000"/>
          </a:xfrm>
          <a:prstGeom prst="rect">
            <a:avLst/>
          </a:prstGeom>
        </p:spPr>
      </p:pic>
    </p:spTree>
    <p:extLst>
      <p:ext uri="{BB962C8B-B14F-4D97-AF65-F5344CB8AC3E}">
        <p14:creationId xmlns:p14="http://schemas.microsoft.com/office/powerpoint/2010/main" val="2029785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0615665-3CB1-6A82-FFFC-711C81F8B78B}"/>
            </a:ext>
          </a:extLst>
        </p:cNvPr>
        <p:cNvGrpSpPr/>
        <p:nvPr/>
      </p:nvGrpSpPr>
      <p:grpSpPr bwMode="auto">
        <a:xfrm>
          <a:off x="0" y="0"/>
          <a:ext cx="0" cy="0"/>
          <a:chOff x="0" y="0"/>
          <a:chExt cx="0" cy="0"/>
        </a:xfrm>
      </p:grpSpPr>
      <p:sp>
        <p:nvSpPr>
          <p:cNvPr id="8" name="Textfeld 7">
            <a:extLst>
              <a:ext uri="{FF2B5EF4-FFF2-40B4-BE49-F238E27FC236}">
                <a16:creationId xmlns:a16="http://schemas.microsoft.com/office/drawing/2014/main" id="{0BDA87F4-436C-B798-3317-DA7022DE01A4}"/>
              </a:ext>
            </a:extLst>
          </p:cNvPr>
          <p:cNvSpPr txBox="1"/>
          <p:nvPr/>
        </p:nvSpPr>
        <p:spPr>
          <a:xfrm>
            <a:off x="666000" y="1728000"/>
            <a:ext cx="3507826" cy="2492990"/>
          </a:xfrm>
          <a:prstGeom prst="rect">
            <a:avLst/>
          </a:prstGeom>
          <a:noFill/>
        </p:spPr>
        <p:txBody>
          <a:bodyPr wrap="square" rtlCol="0">
            <a:spAutoFit/>
          </a:bodyPr>
          <a:lstStyle/>
          <a:p>
            <a:pPr>
              <a:buClr>
                <a:srgbClr val="88D840"/>
              </a:buClr>
            </a:pPr>
            <a:r>
              <a:rPr lang="de-DE" sz="3000" i="0" dirty="0">
                <a:solidFill>
                  <a:schemeClr val="bg1"/>
                </a:solidFill>
                <a:effectLst/>
                <a:latin typeface="Lato" panose="020F0502020204030203" pitchFamily="34" charset="0"/>
                <a:ea typeface="Lato" panose="020F0502020204030203" pitchFamily="34" charset="0"/>
                <a:cs typeface="Lato" panose="020F0502020204030203" pitchFamily="34" charset="0"/>
              </a:rPr>
              <a:t>Desktop</a:t>
            </a:r>
          </a:p>
          <a:p>
            <a:pPr>
              <a:buClr>
                <a:srgbClr val="88D840"/>
              </a:buClr>
            </a:pPr>
            <a:br>
              <a:rPr lang="de-DE" sz="800" i="0" dirty="0">
                <a:solidFill>
                  <a:schemeClr val="bg1"/>
                </a:solidFill>
                <a:effectLst/>
                <a:latin typeface="Lato" panose="020F0502020204030203" pitchFamily="34" charset="0"/>
                <a:ea typeface="Lato" panose="020F0502020204030203" pitchFamily="34" charset="0"/>
                <a:cs typeface="Lato" panose="020F0502020204030203" pitchFamily="34" charset="0"/>
              </a:rPr>
            </a:b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Vollumfängliches VDI Streaming innerhalb der </a:t>
            </a:r>
            <a:r>
              <a:rPr lang="de-DE" i="0" dirty="0" err="1">
                <a:solidFill>
                  <a:schemeClr val="bg1"/>
                </a:solidFill>
                <a:effectLst/>
                <a:latin typeface="Lato" panose="020F0502020204030203" pitchFamily="34" charset="0"/>
                <a:ea typeface="Lato" panose="020F0502020204030203" pitchFamily="34" charset="0"/>
                <a:cs typeface="Lato" panose="020F0502020204030203" pitchFamily="34" charset="0"/>
              </a:rPr>
              <a:t>edulution</a:t>
            </a: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-UI.</a:t>
            </a:r>
          </a:p>
          <a:p>
            <a:pPr>
              <a:buClr>
                <a:srgbClr val="88D840"/>
              </a:buClr>
            </a:pPr>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a:p>
            <a:pPr>
              <a:buClr>
                <a:srgbClr val="88D840"/>
              </a:buCl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Bereitstellung via </a:t>
            </a:r>
            <a:r>
              <a:rPr lang="de-DE" i="0" dirty="0" err="1">
                <a:solidFill>
                  <a:schemeClr val="bg1"/>
                </a:solidFill>
                <a:effectLst/>
                <a:latin typeface="Lato" panose="020F0502020204030203" pitchFamily="34" charset="0"/>
                <a:ea typeface="Lato" panose="020F0502020204030203" pitchFamily="34" charset="0"/>
                <a:cs typeface="Lato" panose="020F0502020204030203" pitchFamily="34" charset="0"/>
              </a:rPr>
              <a:t>Linbo</a:t>
            </a: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-Images: </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Windows 11</a:t>
            </a:r>
          </a:p>
          <a:p>
            <a:pPr marL="285750" indent="-285750">
              <a:buClr>
                <a:srgbClr val="88D840"/>
              </a:buClr>
              <a:buFont typeface="Wingdings" panose="05000000000000000000" pitchFamily="2" charset="2"/>
              <a:buChar char="§"/>
            </a:pP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Linux</a:t>
            </a:r>
          </a:p>
        </p:txBody>
      </p:sp>
      <p:pic>
        <p:nvPicPr>
          <p:cNvPr id="4" name="Grafik 3">
            <a:extLst>
              <a:ext uri="{FF2B5EF4-FFF2-40B4-BE49-F238E27FC236}">
                <a16:creationId xmlns:a16="http://schemas.microsoft.com/office/drawing/2014/main" id="{17AD384B-A513-C14E-B389-D52F7B6CC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948" y="820817"/>
            <a:ext cx="9280052" cy="5216365"/>
          </a:xfrm>
          <a:prstGeom prst="rect">
            <a:avLst/>
          </a:prstGeom>
        </p:spPr>
      </p:pic>
      <p:pic>
        <p:nvPicPr>
          <p:cNvPr id="9" name="Grafik 8">
            <a:extLst>
              <a:ext uri="{FF2B5EF4-FFF2-40B4-BE49-F238E27FC236}">
                <a16:creationId xmlns:a16="http://schemas.microsoft.com/office/drawing/2014/main" id="{22A8F2D6-EDF2-BD4A-93D0-E1E1E4F41B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0" y="648000"/>
            <a:ext cx="2900509" cy="612000"/>
          </a:xfrm>
          <a:prstGeom prst="rect">
            <a:avLst/>
          </a:prstGeom>
        </p:spPr>
      </p:pic>
    </p:spTree>
    <p:extLst>
      <p:ext uri="{BB962C8B-B14F-4D97-AF65-F5344CB8AC3E}">
        <p14:creationId xmlns:p14="http://schemas.microsoft.com/office/powerpoint/2010/main" val="27074647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feld 1">
            <a:extLst>
              <a:ext uri="{FF2B5EF4-FFF2-40B4-BE49-F238E27FC236}">
                <a16:creationId xmlns:a16="http://schemas.microsoft.com/office/drawing/2014/main" id="{7B02C4E6-4D69-495E-BE58-432A36352AC0}"/>
              </a:ext>
            </a:extLst>
          </p:cNvPr>
          <p:cNvSpPr txBox="1"/>
          <p:nvPr/>
        </p:nvSpPr>
        <p:spPr>
          <a:xfrm>
            <a:off x="666000" y="1997839"/>
            <a:ext cx="3973691" cy="2862322"/>
          </a:xfrm>
          <a:prstGeom prst="rect">
            <a:avLst/>
          </a:prstGeom>
          <a:noFill/>
        </p:spPr>
        <p:txBody>
          <a:bodyPr wrap="square" rtlCol="0">
            <a:spAutoFit/>
          </a:bodyPr>
          <a:lstStyle/>
          <a:p>
            <a:r>
              <a:rPr lang="de-DE" dirty="0">
                <a:solidFill>
                  <a:schemeClr val="bg1"/>
                </a:solidFill>
                <a:latin typeface="Lato" panose="020F0502020204030203" pitchFamily="34" charset="0"/>
                <a:ea typeface="Lato" panose="020F0502020204030203" pitchFamily="34" charset="0"/>
                <a:cs typeface="Lato" panose="020F0502020204030203" pitchFamily="34" charset="0"/>
              </a:rPr>
              <a:t>Unterstützung der Kampagne </a:t>
            </a:r>
          </a:p>
          <a:p>
            <a:r>
              <a:rPr lang="de-DE" dirty="0">
                <a:solidFill>
                  <a:schemeClr val="bg1"/>
                </a:solidFill>
                <a:latin typeface="Lato" panose="020F0502020204030203" pitchFamily="34" charset="0"/>
                <a:ea typeface="Lato" panose="020F0502020204030203" pitchFamily="34" charset="0"/>
                <a:cs typeface="Lato" panose="020F0502020204030203" pitchFamily="34" charset="0"/>
              </a:rPr>
              <a:t>„Public Money, Public Code“ der FSFE </a:t>
            </a:r>
          </a:p>
          <a:p>
            <a:r>
              <a:rPr lang="de-DE" dirty="0">
                <a:solidFill>
                  <a:schemeClr val="bg1"/>
                </a:solidFill>
                <a:latin typeface="Lato" panose="020F0502020204030203" pitchFamily="34" charset="0"/>
                <a:ea typeface="Lato" panose="020F0502020204030203" pitchFamily="34" charset="0"/>
                <a:cs typeface="Lato" panose="020F0502020204030203" pitchFamily="34" charset="0"/>
              </a:rPr>
              <a:t>(Free Software </a:t>
            </a:r>
            <a:r>
              <a:rPr lang="de-DE" dirty="0" err="1">
                <a:solidFill>
                  <a:schemeClr val="bg1"/>
                </a:solidFill>
                <a:latin typeface="Lato" panose="020F0502020204030203" pitchFamily="34" charset="0"/>
                <a:ea typeface="Lato" panose="020F0502020204030203" pitchFamily="34" charset="0"/>
                <a:cs typeface="Lato" panose="020F0502020204030203" pitchFamily="34" charset="0"/>
              </a:rPr>
              <a:t>Foundation</a:t>
            </a:r>
            <a:r>
              <a:rPr lang="de-DE" dirty="0">
                <a:solidFill>
                  <a:schemeClr val="bg1"/>
                </a:solidFill>
                <a:latin typeface="Lato" panose="020F0502020204030203" pitchFamily="34" charset="0"/>
                <a:ea typeface="Lato" panose="020F0502020204030203" pitchFamily="34" charset="0"/>
                <a:cs typeface="Lato" panose="020F0502020204030203" pitchFamily="34" charset="0"/>
              </a:rPr>
              <a:t> Europe). </a:t>
            </a:r>
          </a:p>
          <a:p>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de-DE" i="0" dirty="0">
                <a:solidFill>
                  <a:srgbClr val="FFFFFF"/>
                </a:solidFill>
                <a:effectLst/>
                <a:latin typeface="Lato" panose="020F0502020204030203" pitchFamily="34" charset="0"/>
              </a:rPr>
              <a:t>Denn auch wir sind der Meinung, </a:t>
            </a:r>
          </a:p>
          <a:p>
            <a:r>
              <a:rPr lang="de-DE" i="0" dirty="0">
                <a:solidFill>
                  <a:srgbClr val="FFFFFF"/>
                </a:solidFill>
                <a:effectLst/>
                <a:latin typeface="Lato" panose="020F0502020204030203" pitchFamily="34" charset="0"/>
              </a:rPr>
              <a:t>dass mit öffentlichen Geldern finanzierte Software als freie Software bzw. unter einer Open-Source Lizenz veröffentlicht </a:t>
            </a:r>
          </a:p>
          <a:p>
            <a:r>
              <a:rPr lang="de-DE" i="0" dirty="0">
                <a:solidFill>
                  <a:srgbClr val="FFFFFF"/>
                </a:solidFill>
                <a:effectLst/>
                <a:latin typeface="Lato" panose="020F0502020204030203" pitchFamily="34" charset="0"/>
              </a:rPr>
              <a:t>werden sollte.</a:t>
            </a:r>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6" name="Grafik 5">
            <a:extLst>
              <a:ext uri="{FF2B5EF4-FFF2-40B4-BE49-F238E27FC236}">
                <a16:creationId xmlns:a16="http://schemas.microsoft.com/office/drawing/2014/main" id="{7BD27179-4DA7-41CD-9936-1CCA49561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9691" y="1015136"/>
            <a:ext cx="7347928" cy="5192420"/>
          </a:xfrm>
          <a:prstGeom prst="rect">
            <a:avLst/>
          </a:prstGeom>
        </p:spPr>
      </p:pic>
      <p:sp>
        <p:nvSpPr>
          <p:cNvPr id="7" name="Rechteck 6">
            <a:extLst>
              <a:ext uri="{FF2B5EF4-FFF2-40B4-BE49-F238E27FC236}">
                <a16:creationId xmlns:a16="http://schemas.microsoft.com/office/drawing/2014/main" id="{3F881FB6-1315-4830-9E5E-668A96E60586}"/>
              </a:ext>
            </a:extLst>
          </p:cNvPr>
          <p:cNvSpPr/>
          <p:nvPr/>
        </p:nvSpPr>
        <p:spPr>
          <a:xfrm>
            <a:off x="648000" y="648000"/>
            <a:ext cx="3515706" cy="1154162"/>
          </a:xfrm>
          <a:prstGeom prst="rect">
            <a:avLst/>
          </a:prstGeom>
        </p:spPr>
        <p:txBody>
          <a:bodyPr wrap="none">
            <a:spAutoFit/>
          </a:bodyPr>
          <a:lstStyle/>
          <a:p>
            <a:r>
              <a:rPr lang="en-US" sz="3700" b="1" dirty="0">
                <a:solidFill>
                  <a:schemeClr val="bg1"/>
                </a:solidFill>
                <a:latin typeface="Lato" panose="020F0502020204030203" pitchFamily="34" charset="77"/>
                <a:ea typeface="Lato" panose="020F0502020204030203" pitchFamily="34" charset="0"/>
                <a:cs typeface="Lato" panose="020F0502020204030203" pitchFamily="34" charset="0"/>
              </a:rPr>
              <a:t>LEITGEDANKE</a:t>
            </a:r>
          </a:p>
          <a:p>
            <a:endParaRPr lang="en-US" sz="1400" i="1" dirty="0">
              <a:solidFill>
                <a:schemeClr val="bg1"/>
              </a:solidFill>
              <a:latin typeface="Lato" panose="020F0502020204030203" pitchFamily="34" charset="77"/>
              <a:ea typeface="Lato" panose="020F0502020204030203" pitchFamily="34" charset="0"/>
              <a:cs typeface="Lato" panose="020F0502020204030203" pitchFamily="34" charset="0"/>
            </a:endParaRPr>
          </a:p>
          <a:p>
            <a:r>
              <a:rPr lang="en-US" b="1" dirty="0">
                <a:solidFill>
                  <a:srgbClr val="88D840"/>
                </a:solidFill>
                <a:latin typeface="Lato" panose="020F0502020204030203" pitchFamily="34" charset="77"/>
                <a:ea typeface="Lato" panose="020F0502020204030203" pitchFamily="34" charset="0"/>
                <a:cs typeface="Lato" panose="020F0502020204030203" pitchFamily="34" charset="0"/>
              </a:rPr>
              <a:t>PUBLIC MONEY. PUBLIC CODE.</a:t>
            </a:r>
          </a:p>
        </p:txBody>
      </p:sp>
    </p:spTree>
    <p:extLst>
      <p:ext uri="{BB962C8B-B14F-4D97-AF65-F5344CB8AC3E}">
        <p14:creationId xmlns:p14="http://schemas.microsoft.com/office/powerpoint/2010/main" val="36097867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3CB6F09-404D-C23F-2A4E-84415C689E68}"/>
            </a:ext>
          </a:extLst>
        </p:cNvPr>
        <p:cNvGrpSpPr/>
        <p:nvPr/>
      </p:nvGrpSpPr>
      <p:grpSpPr bwMode="auto">
        <a:xfrm>
          <a:off x="0" y="0"/>
          <a:ext cx="0" cy="0"/>
          <a:chOff x="0" y="0"/>
          <a:chExt cx="0" cy="0"/>
        </a:xfrm>
      </p:grpSpPr>
      <p:sp>
        <p:nvSpPr>
          <p:cNvPr id="8" name="Textfeld 7">
            <a:extLst>
              <a:ext uri="{FF2B5EF4-FFF2-40B4-BE49-F238E27FC236}">
                <a16:creationId xmlns:a16="http://schemas.microsoft.com/office/drawing/2014/main" id="{EF11A6C1-EE9E-9105-1B21-9D1946B40A32}"/>
              </a:ext>
            </a:extLst>
          </p:cNvPr>
          <p:cNvSpPr txBox="1"/>
          <p:nvPr/>
        </p:nvSpPr>
        <p:spPr>
          <a:xfrm>
            <a:off x="648000" y="1728000"/>
            <a:ext cx="3507826" cy="1308050"/>
          </a:xfrm>
          <a:prstGeom prst="rect">
            <a:avLst/>
          </a:prstGeom>
          <a:noFill/>
        </p:spPr>
        <p:txBody>
          <a:bodyPr wrap="square" rtlCol="0">
            <a:spAutoFit/>
          </a:bodyPr>
          <a:lstStyle/>
          <a:p>
            <a:pPr>
              <a:buClr>
                <a:srgbClr val="88D840"/>
              </a:buClr>
            </a:pPr>
            <a:r>
              <a:rPr lang="de-DE" sz="3000" i="0" dirty="0">
                <a:solidFill>
                  <a:schemeClr val="bg1"/>
                </a:solidFill>
                <a:effectLst/>
                <a:latin typeface="Lato" panose="020F0502020204030203" pitchFamily="34" charset="0"/>
                <a:ea typeface="Lato" panose="020F0502020204030203" pitchFamily="34" charset="0"/>
                <a:cs typeface="Lato" panose="020F0502020204030203" pitchFamily="34" charset="0"/>
              </a:rPr>
              <a:t>KI Chat</a:t>
            </a:r>
          </a:p>
          <a:p>
            <a:pPr marL="285750" indent="-285750">
              <a:buClr>
                <a:srgbClr val="88D840"/>
              </a:buClr>
              <a:buFont typeface="Wingdings" panose="05000000000000000000" pitchFamily="2" charset="2"/>
              <a:buChar char="§"/>
            </a:pPr>
            <a:endParaRPr lang="de-DE" sz="8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Open-Source KI</a:t>
            </a:r>
          </a:p>
          <a:p>
            <a:pPr marL="285750" indent="-285750">
              <a:buClr>
                <a:srgbClr val="88D840"/>
              </a:buClr>
              <a:buFont typeface="Wingdings" panose="05000000000000000000" pitchFamily="2" charset="2"/>
              <a:buChar char="§"/>
            </a:pPr>
            <a:endParaRPr lang="de-DE" sz="50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rPr>
              <a:t>Chat-Bot</a:t>
            </a:r>
          </a:p>
        </p:txBody>
      </p:sp>
      <p:pic>
        <p:nvPicPr>
          <p:cNvPr id="7" name="Grafik 6">
            <a:extLst>
              <a:ext uri="{FF2B5EF4-FFF2-40B4-BE49-F238E27FC236}">
                <a16:creationId xmlns:a16="http://schemas.microsoft.com/office/drawing/2014/main" id="{0251B7DC-1CFC-754A-8B2C-55CC67E3F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922314" y="833790"/>
            <a:ext cx="9221200" cy="5190418"/>
          </a:xfrm>
          <a:prstGeom prst="rect">
            <a:avLst/>
          </a:prstGeom>
        </p:spPr>
      </p:pic>
      <p:pic>
        <p:nvPicPr>
          <p:cNvPr id="9" name="Grafik 8">
            <a:extLst>
              <a:ext uri="{FF2B5EF4-FFF2-40B4-BE49-F238E27FC236}">
                <a16:creationId xmlns:a16="http://schemas.microsoft.com/office/drawing/2014/main" id="{8886D435-5F5A-AB49-8126-0C92781EC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0" y="648000"/>
            <a:ext cx="2900509" cy="612000"/>
          </a:xfrm>
          <a:prstGeom prst="rect">
            <a:avLst/>
          </a:prstGeom>
        </p:spPr>
      </p:pic>
    </p:spTree>
    <p:extLst>
      <p:ext uri="{BB962C8B-B14F-4D97-AF65-F5344CB8AC3E}">
        <p14:creationId xmlns:p14="http://schemas.microsoft.com/office/powerpoint/2010/main" val="26701281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9969123-4E3C-FE74-781E-E26AAE6FE7B9}"/>
            </a:ext>
          </a:extLst>
        </p:cNvPr>
        <p:cNvGrpSpPr/>
        <p:nvPr/>
      </p:nvGrpSpPr>
      <p:grpSpPr bwMode="auto">
        <a:xfrm>
          <a:off x="0" y="0"/>
          <a:ext cx="0" cy="0"/>
          <a:chOff x="0" y="0"/>
          <a:chExt cx="0" cy="0"/>
        </a:xfrm>
      </p:grpSpPr>
      <p:sp>
        <p:nvSpPr>
          <p:cNvPr id="8" name="Textfeld 7">
            <a:extLst>
              <a:ext uri="{FF2B5EF4-FFF2-40B4-BE49-F238E27FC236}">
                <a16:creationId xmlns:a16="http://schemas.microsoft.com/office/drawing/2014/main" id="{27F7A22C-EEDE-B3B2-975B-35125583AA81}"/>
              </a:ext>
            </a:extLst>
          </p:cNvPr>
          <p:cNvSpPr txBox="1"/>
          <p:nvPr/>
        </p:nvSpPr>
        <p:spPr>
          <a:xfrm>
            <a:off x="648000" y="1728000"/>
            <a:ext cx="3507826" cy="954107"/>
          </a:xfrm>
          <a:prstGeom prst="rect">
            <a:avLst/>
          </a:prstGeom>
          <a:noFill/>
        </p:spPr>
        <p:txBody>
          <a:bodyPr wrap="square" rtlCol="0">
            <a:spAutoFit/>
          </a:bodyPr>
          <a:lstStyle/>
          <a:p>
            <a:pPr>
              <a:buClr>
                <a:srgbClr val="88D840"/>
              </a:buClr>
            </a:pPr>
            <a:r>
              <a:rPr lang="de-DE" sz="3000" i="0" dirty="0">
                <a:solidFill>
                  <a:schemeClr val="bg1"/>
                </a:solidFill>
                <a:effectLst/>
                <a:latin typeface="Lato" panose="020F0502020204030203" pitchFamily="34" charset="0"/>
                <a:ea typeface="Lato" panose="020F0502020204030203" pitchFamily="34" charset="0"/>
                <a:cs typeface="Lato" panose="020F0502020204030203" pitchFamily="34" charset="0"/>
              </a:rPr>
              <a:t>Whiteboard</a:t>
            </a:r>
          </a:p>
          <a:p>
            <a:pPr marL="285750" indent="-285750">
              <a:buClr>
                <a:srgbClr val="88D840"/>
              </a:buClr>
              <a:buFont typeface="Wingdings" panose="05000000000000000000" pitchFamily="2" charset="2"/>
              <a:buChar char="§"/>
            </a:pPr>
            <a:endParaRPr lang="de-DE" sz="8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Live Synchronisation</a:t>
            </a:r>
            <a:endPar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pic>
        <p:nvPicPr>
          <p:cNvPr id="7" name="Grafik 6">
            <a:extLst>
              <a:ext uri="{FF2B5EF4-FFF2-40B4-BE49-F238E27FC236}">
                <a16:creationId xmlns:a16="http://schemas.microsoft.com/office/drawing/2014/main" id="{327E092E-2BDC-EC56-C414-AF31900B3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0124811" y="315912"/>
            <a:ext cx="1709049" cy="365125"/>
          </a:xfrm>
          <a:prstGeom prst="rect">
            <a:avLst/>
          </a:prstGeom>
        </p:spPr>
      </p:pic>
      <p:pic>
        <p:nvPicPr>
          <p:cNvPr id="3" name="Grafik 2">
            <a:extLst>
              <a:ext uri="{FF2B5EF4-FFF2-40B4-BE49-F238E27FC236}">
                <a16:creationId xmlns:a16="http://schemas.microsoft.com/office/drawing/2014/main" id="{7568B6F9-9032-6F46-87A8-7DDCC53DB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691" y="114300"/>
            <a:ext cx="9172309" cy="6743700"/>
          </a:xfrm>
          <a:prstGeom prst="rect">
            <a:avLst/>
          </a:prstGeom>
        </p:spPr>
      </p:pic>
      <p:pic>
        <p:nvPicPr>
          <p:cNvPr id="9" name="Grafik 8">
            <a:extLst>
              <a:ext uri="{FF2B5EF4-FFF2-40B4-BE49-F238E27FC236}">
                <a16:creationId xmlns:a16="http://schemas.microsoft.com/office/drawing/2014/main" id="{3D857916-4F05-D04C-8E61-2464FF621C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0" y="648000"/>
            <a:ext cx="2900509" cy="612000"/>
          </a:xfrm>
          <a:prstGeom prst="rect">
            <a:avLst/>
          </a:prstGeom>
        </p:spPr>
      </p:pic>
    </p:spTree>
    <p:extLst>
      <p:ext uri="{BB962C8B-B14F-4D97-AF65-F5344CB8AC3E}">
        <p14:creationId xmlns:p14="http://schemas.microsoft.com/office/powerpoint/2010/main" val="23765023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9969123-4E3C-FE74-781E-E26AAE6FE7B9}"/>
            </a:ext>
          </a:extLst>
        </p:cNvPr>
        <p:cNvGrpSpPr/>
        <p:nvPr/>
      </p:nvGrpSpPr>
      <p:grpSpPr bwMode="auto">
        <a:xfrm>
          <a:off x="0" y="0"/>
          <a:ext cx="0" cy="0"/>
          <a:chOff x="0" y="0"/>
          <a:chExt cx="0" cy="0"/>
        </a:xfrm>
      </p:grpSpPr>
      <p:sp>
        <p:nvSpPr>
          <p:cNvPr id="8" name="Textfeld 7">
            <a:extLst>
              <a:ext uri="{FF2B5EF4-FFF2-40B4-BE49-F238E27FC236}">
                <a16:creationId xmlns:a16="http://schemas.microsoft.com/office/drawing/2014/main" id="{27F7A22C-EEDE-B3B2-975B-35125583AA81}"/>
              </a:ext>
            </a:extLst>
          </p:cNvPr>
          <p:cNvSpPr txBox="1"/>
          <p:nvPr/>
        </p:nvSpPr>
        <p:spPr>
          <a:xfrm>
            <a:off x="648000" y="1728000"/>
            <a:ext cx="3507826" cy="1985159"/>
          </a:xfrm>
          <a:prstGeom prst="rect">
            <a:avLst/>
          </a:prstGeom>
          <a:noFill/>
        </p:spPr>
        <p:txBody>
          <a:bodyPr wrap="square" rtlCol="0">
            <a:spAutoFit/>
          </a:bodyPr>
          <a:lstStyle/>
          <a:p>
            <a:pPr>
              <a:buClr>
                <a:srgbClr val="88D840"/>
              </a:buClr>
            </a:pPr>
            <a:r>
              <a:rPr lang="de-DE" sz="3000" i="0" dirty="0">
                <a:solidFill>
                  <a:schemeClr val="bg1"/>
                </a:solidFill>
                <a:effectLst/>
                <a:latin typeface="Lato" panose="020F0502020204030203" pitchFamily="34" charset="0"/>
                <a:ea typeface="Lato" panose="020F0502020204030203" pitchFamily="34" charset="0"/>
                <a:cs typeface="Lato" panose="020F0502020204030203" pitchFamily="34" charset="0"/>
              </a:rPr>
              <a:t>Whiteboard</a:t>
            </a:r>
          </a:p>
          <a:p>
            <a:pPr marL="285750" indent="-285750">
              <a:buClr>
                <a:srgbClr val="88D840"/>
              </a:buClr>
              <a:buFont typeface="Wingdings" panose="05000000000000000000" pitchFamily="2" charset="2"/>
              <a:buChar char="§"/>
            </a:pPr>
            <a:endParaRPr lang="de-DE" sz="8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Live Synchronisation</a:t>
            </a:r>
            <a:endPar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Verschiedene Benutzer</a:t>
            </a:r>
          </a:p>
          <a:p>
            <a:pPr marL="285750" indent="-285750">
              <a:buClr>
                <a:srgbClr val="88D840"/>
              </a:buClr>
              <a:buFont typeface="Wingdings" panose="05000000000000000000" pitchFamily="2" charset="2"/>
              <a:buChar char="§"/>
            </a:pPr>
            <a:endParaRPr lang="de-DE" sz="8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Gleichzeitiges Benutzen</a:t>
            </a:r>
          </a:p>
          <a:p>
            <a:pPr marL="285750" indent="-285750">
              <a:buClr>
                <a:srgbClr val="88D840"/>
              </a:buClr>
              <a:buFont typeface="Wingdings" panose="05000000000000000000" pitchFamily="2" charset="2"/>
              <a:buChar char="§"/>
            </a:pPr>
            <a:endPar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pic>
        <p:nvPicPr>
          <p:cNvPr id="7" name="Grafik 6">
            <a:extLst>
              <a:ext uri="{FF2B5EF4-FFF2-40B4-BE49-F238E27FC236}">
                <a16:creationId xmlns:a16="http://schemas.microsoft.com/office/drawing/2014/main" id="{327E092E-2BDC-EC56-C414-AF31900B3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0124811" y="315912"/>
            <a:ext cx="1709049" cy="365125"/>
          </a:xfrm>
          <a:prstGeom prst="rect">
            <a:avLst/>
          </a:prstGeom>
        </p:spPr>
      </p:pic>
      <p:pic>
        <p:nvPicPr>
          <p:cNvPr id="5" name="Grafik 4">
            <a:extLst>
              <a:ext uri="{FF2B5EF4-FFF2-40B4-BE49-F238E27FC236}">
                <a16:creationId xmlns:a16="http://schemas.microsoft.com/office/drawing/2014/main" id="{01576611-967C-0746-A5C1-FA901A6FA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9081" y="693604"/>
            <a:ext cx="8112918" cy="5964810"/>
          </a:xfrm>
          <a:prstGeom prst="rect">
            <a:avLst/>
          </a:prstGeom>
        </p:spPr>
      </p:pic>
      <p:sp>
        <p:nvSpPr>
          <p:cNvPr id="6" name="Textfeld 5">
            <a:extLst>
              <a:ext uri="{FF2B5EF4-FFF2-40B4-BE49-F238E27FC236}">
                <a16:creationId xmlns:a16="http://schemas.microsoft.com/office/drawing/2014/main" id="{CD14E3DF-05CB-E849-B9A2-B8AA3D598346}"/>
              </a:ext>
            </a:extLst>
          </p:cNvPr>
          <p:cNvSpPr txBox="1"/>
          <p:nvPr/>
        </p:nvSpPr>
        <p:spPr>
          <a:xfrm>
            <a:off x="6386513" y="5729287"/>
            <a:ext cx="1122423" cy="369332"/>
          </a:xfrm>
          <a:prstGeom prst="rect">
            <a:avLst/>
          </a:prstGeom>
          <a:noFill/>
        </p:spPr>
        <p:txBody>
          <a:bodyPr wrap="none" rtlCol="0">
            <a:spAutoFit/>
          </a:bodyPr>
          <a:lstStyle/>
          <a:p>
            <a:r>
              <a:rPr lang="de-DE" dirty="0">
                <a:solidFill>
                  <a:srgbClr val="00B050"/>
                </a:solidFill>
                <a:latin typeface="Lato" panose="020F0502020204030203" pitchFamily="34" charset="77"/>
              </a:rPr>
              <a:t>Schüler 1</a:t>
            </a:r>
          </a:p>
        </p:txBody>
      </p:sp>
      <p:sp>
        <p:nvSpPr>
          <p:cNvPr id="9" name="Textfeld 8">
            <a:extLst>
              <a:ext uri="{FF2B5EF4-FFF2-40B4-BE49-F238E27FC236}">
                <a16:creationId xmlns:a16="http://schemas.microsoft.com/office/drawing/2014/main" id="{54913268-D9E5-F64C-A54D-9F1EF1FF4674}"/>
              </a:ext>
            </a:extLst>
          </p:cNvPr>
          <p:cNvSpPr txBox="1"/>
          <p:nvPr/>
        </p:nvSpPr>
        <p:spPr>
          <a:xfrm>
            <a:off x="8158163" y="5729287"/>
            <a:ext cx="1122423" cy="369332"/>
          </a:xfrm>
          <a:prstGeom prst="rect">
            <a:avLst/>
          </a:prstGeom>
          <a:noFill/>
        </p:spPr>
        <p:txBody>
          <a:bodyPr wrap="none" rtlCol="0">
            <a:spAutoFit/>
          </a:bodyPr>
          <a:lstStyle/>
          <a:p>
            <a:r>
              <a:rPr lang="de-DE" dirty="0">
                <a:solidFill>
                  <a:srgbClr val="FF0000"/>
                </a:solidFill>
                <a:latin typeface="Lato" panose="020F0502020204030203" pitchFamily="34" charset="77"/>
              </a:rPr>
              <a:t>Schüler 2</a:t>
            </a:r>
          </a:p>
        </p:txBody>
      </p:sp>
      <p:sp>
        <p:nvSpPr>
          <p:cNvPr id="11" name="Textfeld 10">
            <a:extLst>
              <a:ext uri="{FF2B5EF4-FFF2-40B4-BE49-F238E27FC236}">
                <a16:creationId xmlns:a16="http://schemas.microsoft.com/office/drawing/2014/main" id="{8CC3C10D-B67F-9640-AD91-D036F86F341C}"/>
              </a:ext>
            </a:extLst>
          </p:cNvPr>
          <p:cNvSpPr txBox="1"/>
          <p:nvPr/>
        </p:nvSpPr>
        <p:spPr>
          <a:xfrm>
            <a:off x="9858375" y="5729287"/>
            <a:ext cx="1122423" cy="369332"/>
          </a:xfrm>
          <a:prstGeom prst="rect">
            <a:avLst/>
          </a:prstGeom>
          <a:noFill/>
        </p:spPr>
        <p:txBody>
          <a:bodyPr wrap="none" rtlCol="0">
            <a:spAutoFit/>
          </a:bodyPr>
          <a:lstStyle/>
          <a:p>
            <a:r>
              <a:rPr lang="de-DE" dirty="0">
                <a:solidFill>
                  <a:srgbClr val="00B0F0"/>
                </a:solidFill>
                <a:latin typeface="Lato" panose="020F0502020204030203" pitchFamily="34" charset="77"/>
              </a:rPr>
              <a:t>Schüler 3</a:t>
            </a:r>
          </a:p>
        </p:txBody>
      </p:sp>
      <p:pic>
        <p:nvPicPr>
          <p:cNvPr id="10" name="Grafik 9">
            <a:extLst>
              <a:ext uri="{FF2B5EF4-FFF2-40B4-BE49-F238E27FC236}">
                <a16:creationId xmlns:a16="http://schemas.microsoft.com/office/drawing/2014/main" id="{C0DD4406-2F7B-A842-8A3D-F4968FCFFF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0" y="648000"/>
            <a:ext cx="2900509" cy="612000"/>
          </a:xfrm>
          <a:prstGeom prst="rect">
            <a:avLst/>
          </a:prstGeom>
        </p:spPr>
      </p:pic>
    </p:spTree>
    <p:extLst>
      <p:ext uri="{BB962C8B-B14F-4D97-AF65-F5344CB8AC3E}">
        <p14:creationId xmlns:p14="http://schemas.microsoft.com/office/powerpoint/2010/main" val="39238830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a:extLst>
              <a:ext uri="{FF2B5EF4-FFF2-40B4-BE49-F238E27FC236}">
                <a16:creationId xmlns:a16="http://schemas.microsoft.com/office/drawing/2014/main" id="{54D0EE75-7136-1F42-B46A-3C49F3F2E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901887"/>
            <a:ext cx="8991600" cy="5054225"/>
          </a:xfrm>
          <a:prstGeom prst="rect">
            <a:avLst/>
          </a:prstGeom>
        </p:spPr>
      </p:pic>
      <p:pic>
        <p:nvPicPr>
          <p:cNvPr id="4" name="Grafik 3">
            <a:extLst>
              <a:ext uri="{FF2B5EF4-FFF2-40B4-BE49-F238E27FC236}">
                <a16:creationId xmlns:a16="http://schemas.microsoft.com/office/drawing/2014/main" id="{0B2AB9EF-28C9-774F-A95E-225AE4552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8000"/>
            <a:ext cx="2900509" cy="612000"/>
          </a:xfrm>
          <a:prstGeom prst="rect">
            <a:avLst/>
          </a:prstGeom>
        </p:spPr>
      </p:pic>
      <p:sp>
        <p:nvSpPr>
          <p:cNvPr id="6" name="Textfeld 5">
            <a:extLst>
              <a:ext uri="{FF2B5EF4-FFF2-40B4-BE49-F238E27FC236}">
                <a16:creationId xmlns:a16="http://schemas.microsoft.com/office/drawing/2014/main" id="{ECD6175D-3794-114A-B502-9BA4D392A695}"/>
              </a:ext>
            </a:extLst>
          </p:cNvPr>
          <p:cNvSpPr txBox="1"/>
          <p:nvPr/>
        </p:nvSpPr>
        <p:spPr bwMode="auto">
          <a:xfrm>
            <a:off x="648000" y="1728000"/>
            <a:ext cx="3507826" cy="3400931"/>
          </a:xfrm>
          <a:prstGeom prst="rect">
            <a:avLst/>
          </a:prstGeom>
          <a:noFill/>
        </p:spPr>
        <p:txBody>
          <a:bodyPr wrap="square" rtlCol="0">
            <a:spAutoFit/>
          </a:bodyPr>
          <a:lstStyle/>
          <a:p>
            <a:pPr>
              <a:buClr>
                <a:srgbClr val="88D840"/>
              </a:buClr>
            </a:pPr>
            <a:r>
              <a:rPr lang="de-DE" sz="3000" i="0" dirty="0">
                <a:solidFill>
                  <a:schemeClr val="bg1"/>
                </a:solidFill>
                <a:effectLst/>
                <a:latin typeface="Lato" panose="020F0502020204030203" pitchFamily="34" charset="0"/>
                <a:ea typeface="Lato" panose="020F0502020204030203" pitchFamily="34" charset="0"/>
                <a:cs typeface="Lato" panose="020F0502020204030203" pitchFamily="34" charset="0"/>
              </a:rPr>
              <a:t>App Store</a:t>
            </a:r>
          </a:p>
          <a:p>
            <a:pPr marL="285750" indent="-285750">
              <a:buClr>
                <a:srgbClr val="88D840"/>
              </a:buClr>
              <a:buFont typeface="Wingdings" panose="05000000000000000000" pitchFamily="2" charset="2"/>
              <a:buChar char="§"/>
            </a:pPr>
            <a:endParaRPr lang="de-DE" sz="8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integrierter App Store</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Module schnell und flexibel ergänzen – eingebettet als Frame oder Weiterleitung</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jede App individuell mit Icon und Bezeichnung anpassbar</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maßgeschneiderte Nutzung je nach Benutzergruppe</a:t>
            </a:r>
          </a:p>
          <a:p>
            <a:pPr marL="285750" indent="-285750">
              <a:buClr>
                <a:srgbClr val="88D840"/>
              </a:buClr>
              <a:buFont typeface="Wingdings" panose="05000000000000000000" pitchFamily="2" charset="2"/>
              <a:buChar char="§"/>
            </a:pPr>
            <a:endPar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3427156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AA7F9DE-82E1-AB8D-5D03-58D8863B94C0}"/>
            </a:ext>
          </a:extLst>
        </p:cNvPr>
        <p:cNvGrpSpPr/>
        <p:nvPr/>
      </p:nvGrpSpPr>
      <p:grpSpPr bwMode="auto">
        <a:xfrm>
          <a:off x="0" y="0"/>
          <a:ext cx="0" cy="0"/>
          <a:chOff x="0" y="0"/>
          <a:chExt cx="0" cy="0"/>
        </a:xfrm>
      </p:grpSpPr>
      <p:sp>
        <p:nvSpPr>
          <p:cNvPr id="8" name="Textfeld 7">
            <a:extLst>
              <a:ext uri="{FF2B5EF4-FFF2-40B4-BE49-F238E27FC236}">
                <a16:creationId xmlns:a16="http://schemas.microsoft.com/office/drawing/2014/main" id="{A80B4771-B6D7-0589-E9BB-EFCD5708D202}"/>
              </a:ext>
            </a:extLst>
          </p:cNvPr>
          <p:cNvSpPr txBox="1"/>
          <p:nvPr/>
        </p:nvSpPr>
        <p:spPr>
          <a:xfrm>
            <a:off x="647999" y="1728000"/>
            <a:ext cx="4098568" cy="1862048"/>
          </a:xfrm>
          <a:prstGeom prst="rect">
            <a:avLst/>
          </a:prstGeom>
          <a:noFill/>
        </p:spPr>
        <p:txBody>
          <a:bodyPr wrap="square" rtlCol="0">
            <a:spAutoFit/>
          </a:bodyPr>
          <a:lstStyle/>
          <a:p>
            <a:pPr>
              <a:buClr>
                <a:srgbClr val="88D840"/>
              </a:buClr>
            </a:pPr>
            <a:r>
              <a:rPr lang="de-DE" sz="3000" i="0" dirty="0">
                <a:solidFill>
                  <a:schemeClr val="bg1"/>
                </a:solidFill>
                <a:effectLst/>
                <a:latin typeface="Lato" panose="020F0502020204030203" pitchFamily="34" charset="0"/>
                <a:ea typeface="Lato" panose="020F0502020204030203" pitchFamily="34" charset="0"/>
                <a:cs typeface="Lato" panose="020F0502020204030203" pitchFamily="34" charset="0"/>
              </a:rPr>
              <a:t>Custom</a:t>
            </a:r>
          </a:p>
          <a:p>
            <a:pPr marL="285750" indent="-285750">
              <a:buClr>
                <a:srgbClr val="88D840"/>
              </a:buClr>
              <a:buFont typeface="Wingdings" panose="05000000000000000000" pitchFamily="2" charset="2"/>
              <a:buChar char="§"/>
            </a:pPr>
            <a:endParaRPr lang="de-DE" sz="8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Selbst erstellte Apps integrieren</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Via HTML-Code eingefügt und angepasst</a:t>
            </a:r>
          </a:p>
          <a:p>
            <a:pPr marL="285750" indent="-285750">
              <a:buClr>
                <a:srgbClr val="88D840"/>
              </a:buClr>
              <a:buFont typeface="Wingdings" panose="05000000000000000000" pitchFamily="2" charset="2"/>
              <a:buChar char="§"/>
            </a:pPr>
            <a:endParaRPr lang="de-DE"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pic>
        <p:nvPicPr>
          <p:cNvPr id="7" name="Grafik 6">
            <a:extLst>
              <a:ext uri="{FF2B5EF4-FFF2-40B4-BE49-F238E27FC236}">
                <a16:creationId xmlns:a16="http://schemas.microsoft.com/office/drawing/2014/main" id="{C6AE89F8-8265-4299-5AC3-DE807CA39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0124811" y="315912"/>
            <a:ext cx="1709049" cy="365125"/>
          </a:xfrm>
          <a:prstGeom prst="rect">
            <a:avLst/>
          </a:prstGeom>
        </p:spPr>
      </p:pic>
      <p:pic>
        <p:nvPicPr>
          <p:cNvPr id="11" name="Grafik 10">
            <a:extLst>
              <a:ext uri="{FF2B5EF4-FFF2-40B4-BE49-F238E27FC236}">
                <a16:creationId xmlns:a16="http://schemas.microsoft.com/office/drawing/2014/main" id="{BF7811E0-D7A0-C44A-BEEA-DA2D5A7CEF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0743" y="1018063"/>
            <a:ext cx="9151257" cy="5143969"/>
          </a:xfrm>
          <a:prstGeom prst="rect">
            <a:avLst/>
          </a:prstGeom>
        </p:spPr>
      </p:pic>
      <p:pic>
        <p:nvPicPr>
          <p:cNvPr id="9" name="Grafik 8">
            <a:extLst>
              <a:ext uri="{FF2B5EF4-FFF2-40B4-BE49-F238E27FC236}">
                <a16:creationId xmlns:a16="http://schemas.microsoft.com/office/drawing/2014/main" id="{E9EB906A-31B9-6341-B613-98A3078F96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0" y="648000"/>
            <a:ext cx="2900509" cy="612000"/>
          </a:xfrm>
          <a:prstGeom prst="rect">
            <a:avLst/>
          </a:prstGeom>
        </p:spPr>
      </p:pic>
    </p:spTree>
    <p:extLst>
      <p:ext uri="{BB962C8B-B14F-4D97-AF65-F5344CB8AC3E}">
        <p14:creationId xmlns:p14="http://schemas.microsoft.com/office/powerpoint/2010/main" val="18664767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feld 1">
            <a:extLst>
              <a:ext uri="{FF2B5EF4-FFF2-40B4-BE49-F238E27FC236}">
                <a16:creationId xmlns:a16="http://schemas.microsoft.com/office/drawing/2014/main" id="{7B02C4E6-4D69-495E-BE58-432A36352AC0}"/>
              </a:ext>
            </a:extLst>
          </p:cNvPr>
          <p:cNvSpPr txBox="1"/>
          <p:nvPr/>
        </p:nvSpPr>
        <p:spPr>
          <a:xfrm>
            <a:off x="648001" y="648000"/>
            <a:ext cx="9935332" cy="4247317"/>
          </a:xfrm>
          <a:prstGeom prst="rect">
            <a:avLst/>
          </a:prstGeom>
          <a:noFill/>
        </p:spPr>
        <p:txBody>
          <a:bodyPr wrap="square" rtlCol="0">
            <a:spAutoFit/>
          </a:bodyPr>
          <a:lstStyle/>
          <a:p>
            <a:pPr>
              <a:buClr>
                <a:srgbClr val="88D840"/>
              </a:buClr>
            </a:pPr>
            <a:r>
              <a:rPr lang="de-DE" sz="3700" b="1" dirty="0">
                <a:solidFill>
                  <a:schemeClr val="bg1"/>
                </a:solidFill>
                <a:latin typeface="Lato" panose="020F0502020204030203" pitchFamily="34" charset="77"/>
                <a:ea typeface="Lato" panose="020F0502020204030203" pitchFamily="34" charset="0"/>
                <a:cs typeface="Lato" panose="020F0502020204030203" pitchFamily="34" charset="0"/>
              </a:rPr>
              <a:t>Bereitstellung &amp; Support durch Fachhändler – </a:t>
            </a:r>
          </a:p>
          <a:p>
            <a:pPr>
              <a:buClr>
                <a:srgbClr val="88D840"/>
              </a:buClr>
            </a:pPr>
            <a:r>
              <a:rPr lang="de-DE" sz="3000" b="1" dirty="0">
                <a:solidFill>
                  <a:srgbClr val="88D840"/>
                </a:solidFill>
                <a:latin typeface="Lato" panose="020F0502020204030203" pitchFamily="34" charset="77"/>
                <a:ea typeface="Lato" panose="020F0502020204030203" pitchFamily="34" charset="0"/>
                <a:cs typeface="Lato" panose="020F0502020204030203" pitchFamily="34" charset="0"/>
              </a:rPr>
              <a:t>EDULUTION.IO USER INTERFACE</a:t>
            </a:r>
          </a:p>
          <a:p>
            <a:pPr>
              <a:buClr>
                <a:srgbClr val="88D840"/>
              </a:buClr>
            </a:pPr>
            <a:endParaRPr lang="de-DE" sz="1400" dirty="0">
              <a:solidFill>
                <a:schemeClr val="bg1"/>
              </a:solidFill>
              <a:latin typeface="Lato" panose="020F0502020204030203" pitchFamily="34" charset="0"/>
              <a:ea typeface="Lato" panose="020F0502020204030203" pitchFamily="34" charset="0"/>
              <a:cs typeface="Lato" panose="020F0502020204030203" pitchFamily="34" charset="0"/>
            </a:endParaRPr>
          </a:p>
          <a:p>
            <a:pPr>
              <a:buClr>
                <a:srgbClr val="88D840"/>
              </a:buCl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Die Einrichtung und Bereitstellung von </a:t>
            </a:r>
            <a:r>
              <a:rPr lang="de-DE" dirty="0" err="1">
                <a:solidFill>
                  <a:schemeClr val="bg1"/>
                </a:solidFill>
                <a:latin typeface="Lato" panose="020F0502020204030203" pitchFamily="34" charset="0"/>
                <a:ea typeface="Lato" panose="020F0502020204030203" pitchFamily="34" charset="0"/>
                <a:cs typeface="Lato" panose="020F0502020204030203" pitchFamily="34" charset="0"/>
              </a:rPr>
              <a:t>edulution</a:t>
            </a:r>
            <a:r>
              <a:rPr lang="de-DE" dirty="0">
                <a:solidFill>
                  <a:schemeClr val="bg1"/>
                </a:solidFill>
                <a:latin typeface="Lato" panose="020F0502020204030203" pitchFamily="34" charset="0"/>
                <a:ea typeface="Lato" panose="020F0502020204030203" pitchFamily="34" charset="0"/>
                <a:cs typeface="Lato" panose="020F0502020204030203" pitchFamily="34" charset="0"/>
              </a:rPr>
              <a:t> erfolgt durch autorisierte Fachhändler, um eine professionelle Implementierung und Integration in bestehende IT-Umgebungen sicherzustellen.</a:t>
            </a:r>
          </a:p>
          <a:p>
            <a:pPr>
              <a:buClr>
                <a:srgbClr val="88D840"/>
              </a:buClr>
            </a:pPr>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50000"/>
              </a:lnSpc>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Professionelle Einrichtung &amp; Implementierung</a:t>
            </a:r>
          </a:p>
          <a:p>
            <a:pPr marL="285750" indent="-285750">
              <a:lnSpc>
                <a:spcPct val="150000"/>
              </a:lnSpc>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Optionaler Support durch Software Maintenance-Lizenzen für die </a:t>
            </a:r>
            <a:r>
              <a:rPr lang="de-DE" dirty="0" err="1">
                <a:solidFill>
                  <a:schemeClr val="bg1"/>
                </a:solidFill>
                <a:latin typeface="Lato" panose="020F0502020204030203" pitchFamily="34" charset="0"/>
                <a:ea typeface="Lato" panose="020F0502020204030203" pitchFamily="34" charset="0"/>
                <a:cs typeface="Lato" panose="020F0502020204030203" pitchFamily="34" charset="0"/>
              </a:rPr>
              <a:t>edulution</a:t>
            </a:r>
            <a:r>
              <a:rPr lang="de-DE" dirty="0">
                <a:solidFill>
                  <a:schemeClr val="bg1"/>
                </a:solidFill>
                <a:latin typeface="Lato" panose="020F0502020204030203" pitchFamily="34" charset="0"/>
                <a:ea typeface="Lato" panose="020F0502020204030203" pitchFamily="34" charset="0"/>
                <a:cs typeface="Lato" panose="020F0502020204030203" pitchFamily="34" charset="0"/>
              </a:rPr>
              <a:t>-UI</a:t>
            </a:r>
          </a:p>
          <a:p>
            <a:pPr marL="285750" indent="-285750">
              <a:lnSpc>
                <a:spcPct val="150000"/>
              </a:lnSpc>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Keine Funktionseinschränkungen – </a:t>
            </a:r>
            <a:r>
              <a:rPr lang="de-DE" dirty="0" err="1">
                <a:solidFill>
                  <a:schemeClr val="bg1"/>
                </a:solidFill>
                <a:latin typeface="Lato" panose="020F0502020204030203" pitchFamily="34" charset="0"/>
                <a:ea typeface="Lato" panose="020F0502020204030203" pitchFamily="34" charset="0"/>
                <a:cs typeface="Lato" panose="020F0502020204030203" pitchFamily="34" charset="0"/>
              </a:rPr>
              <a:t>edulution</a:t>
            </a:r>
            <a:r>
              <a:rPr lang="de-DE" dirty="0">
                <a:solidFill>
                  <a:schemeClr val="bg1"/>
                </a:solidFill>
                <a:latin typeface="Lato" panose="020F0502020204030203" pitchFamily="34" charset="0"/>
                <a:ea typeface="Lato" panose="020F0502020204030203" pitchFamily="34" charset="0"/>
                <a:cs typeface="Lato" panose="020F0502020204030203" pitchFamily="34" charset="0"/>
              </a:rPr>
              <a:t> bleibt voll nutzbar, auch ohne Support-Lizenz</a:t>
            </a:r>
          </a:p>
          <a:p>
            <a:pPr>
              <a:buClr>
                <a:srgbClr val="88D840"/>
              </a:buClr>
            </a:pPr>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a:p>
            <a:pPr>
              <a:buClr>
                <a:srgbClr val="88D840"/>
              </a:buCl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Die Software Maintenance-Lizenzen ermöglichen regelmäßige Updates, bevorzugten Support und optimierte Wartung, ohne dabei den Funktionsumfang der Open-Source-Lösung einzuschränken.</a:t>
            </a:r>
          </a:p>
        </p:txBody>
      </p:sp>
    </p:spTree>
    <p:extLst>
      <p:ext uri="{BB962C8B-B14F-4D97-AF65-F5344CB8AC3E}">
        <p14:creationId xmlns:p14="http://schemas.microsoft.com/office/powerpoint/2010/main" val="25287526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45C03D93-B096-6BD4-6AB8-8B1255242AC0}"/>
              </a:ext>
            </a:extLst>
          </p:cNvPr>
          <p:cNvSpPr>
            <a:spLocks noGrp="1"/>
          </p:cNvSpPr>
          <p:nvPr>
            <p:ph type="title"/>
          </p:nvPr>
        </p:nvSpPr>
        <p:spPr>
          <a:xfrm>
            <a:off x="648000" y="9493"/>
            <a:ext cx="5711236" cy="1325563"/>
          </a:xfrm>
          <a:noFill/>
        </p:spPr>
        <p:txBody>
          <a:bodyPr>
            <a:noAutofit/>
          </a:bodyPr>
          <a:lstStyle/>
          <a:p>
            <a:r>
              <a:rPr lang="de-DE" sz="3700" b="1" dirty="0">
                <a:solidFill>
                  <a:schemeClr val="bg1"/>
                </a:solidFill>
                <a:latin typeface="Lato" panose="020F0502020204030203" pitchFamily="34" charset="77"/>
              </a:rPr>
              <a:t>Bausteine </a:t>
            </a:r>
            <a:r>
              <a:rPr lang="de-DE" sz="3700" b="1" dirty="0">
                <a:solidFill>
                  <a:srgbClr val="88D840"/>
                </a:solidFill>
                <a:latin typeface="Lato" panose="020F0502020204030203" pitchFamily="34" charset="77"/>
              </a:rPr>
              <a:t>Schulplattform</a:t>
            </a:r>
          </a:p>
        </p:txBody>
      </p:sp>
      <p:sp>
        <p:nvSpPr>
          <p:cNvPr id="13" name="Textplatzhalter 20">
            <a:extLst>
              <a:ext uri="{FF2B5EF4-FFF2-40B4-BE49-F238E27FC236}">
                <a16:creationId xmlns:a16="http://schemas.microsoft.com/office/drawing/2014/main" id="{F5D619DA-D0B7-45A7-8498-14D582CD3261}"/>
              </a:ext>
            </a:extLst>
          </p:cNvPr>
          <p:cNvSpPr txBox="1">
            <a:spLocks/>
          </p:cNvSpPr>
          <p:nvPr/>
        </p:nvSpPr>
        <p:spPr>
          <a:xfrm>
            <a:off x="665998" y="4880627"/>
            <a:ext cx="8095445" cy="2269948"/>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de-DE" dirty="0">
                <a:solidFill>
                  <a:srgbClr val="88D840"/>
                </a:solidFill>
                <a:latin typeface="Lato" panose="020F0502020204030203" pitchFamily="34" charset="77"/>
                <a:cs typeface="Calibri" panose="020F0502020204030204" pitchFamily="34" charset="0"/>
              </a:rPr>
              <a:t>IT INFRASTRUKTUR </a:t>
            </a:r>
          </a:p>
          <a:p>
            <a:pPr>
              <a:lnSpc>
                <a:spcPct val="100000"/>
              </a:lnSpc>
            </a:pPr>
            <a:r>
              <a:rPr lang="de-DE" sz="1600" dirty="0">
                <a:latin typeface="Lato" panose="020F0502020204030203" pitchFamily="34" charset="77"/>
              </a:rPr>
              <a:t>Für einen reibungslosen Schulbetrieb ist eine stabile und störungsfreie IT-Infrastruktur von entscheidender Bedeutung. LAN, WLAN und grundlegende IT-Dienste müssen bereitgestellt und professionell verwaltet werden. Dazu gehört auch der Service-Desk, der die Beratung und Planung des Netzwerkaufbaus übernimmt.</a:t>
            </a:r>
            <a:endParaRPr lang="de-DE" sz="1600" dirty="0">
              <a:latin typeface="Lato" panose="020F0502020204030203" pitchFamily="34" charset="77"/>
              <a:cs typeface="Calibri" panose="020F0502020204030204" pitchFamily="34" charset="0"/>
            </a:endParaRPr>
          </a:p>
        </p:txBody>
      </p:sp>
      <p:sp>
        <p:nvSpPr>
          <p:cNvPr id="14" name="Textplatzhalter 20">
            <a:extLst>
              <a:ext uri="{FF2B5EF4-FFF2-40B4-BE49-F238E27FC236}">
                <a16:creationId xmlns:a16="http://schemas.microsoft.com/office/drawing/2014/main" id="{766BB054-F005-4A93-83F5-EE5F3B82B533}"/>
              </a:ext>
            </a:extLst>
          </p:cNvPr>
          <p:cNvSpPr txBox="1">
            <a:spLocks/>
          </p:cNvSpPr>
          <p:nvPr/>
        </p:nvSpPr>
        <p:spPr>
          <a:xfrm>
            <a:off x="665998" y="3011338"/>
            <a:ext cx="8048064" cy="2021725"/>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de-DE" dirty="0">
                <a:solidFill>
                  <a:srgbClr val="88D840"/>
                </a:solidFill>
                <a:latin typeface="Lato" panose="020F0502020204030203" pitchFamily="34" charset="77"/>
                <a:cs typeface="Calibri" panose="020F0502020204030204" pitchFamily="34" charset="0"/>
              </a:rPr>
              <a:t>SCHULSERVERLÖSUNG </a:t>
            </a:r>
          </a:p>
          <a:p>
            <a:pPr>
              <a:lnSpc>
                <a:spcPct val="100000"/>
              </a:lnSpc>
            </a:pPr>
            <a:r>
              <a:rPr lang="de-DE" sz="1600" dirty="0">
                <a:latin typeface="Lato" panose="020F0502020204030203" pitchFamily="34" charset="77"/>
              </a:rPr>
              <a:t>Das zentrale Element der schulischen IT-Infrastruktur ist die Schulserverlösung, die oft auch als Trägersystem bezeichnet wird. Sie bündelt die wesentliche Steuerung, Verwaltung und Wartung der Schul-IT und wird durch pädagogische Funktionen erweitert, die für den Bildungsbetrieb unverzichtbar sind.</a:t>
            </a:r>
          </a:p>
        </p:txBody>
      </p:sp>
      <p:pic>
        <p:nvPicPr>
          <p:cNvPr id="16" name="Grafik 15">
            <a:extLst>
              <a:ext uri="{FF2B5EF4-FFF2-40B4-BE49-F238E27FC236}">
                <a16:creationId xmlns:a16="http://schemas.microsoft.com/office/drawing/2014/main" id="{6DFED58F-5653-ED49-C844-2A7BC3B7A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2092" y="381580"/>
            <a:ext cx="2629705" cy="6094840"/>
          </a:xfrm>
          <a:prstGeom prst="rect">
            <a:avLst/>
          </a:prstGeom>
        </p:spPr>
      </p:pic>
      <p:pic>
        <p:nvPicPr>
          <p:cNvPr id="5" name="Grafik 4">
            <a:extLst>
              <a:ext uri="{FF2B5EF4-FFF2-40B4-BE49-F238E27FC236}">
                <a16:creationId xmlns:a16="http://schemas.microsoft.com/office/drawing/2014/main" id="{0C6761CD-2075-5239-DDE0-EF091BC55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1790" y="1312052"/>
            <a:ext cx="1365541" cy="291737"/>
          </a:xfrm>
          <a:prstGeom prst="rect">
            <a:avLst/>
          </a:prstGeom>
        </p:spPr>
      </p:pic>
      <p:pic>
        <p:nvPicPr>
          <p:cNvPr id="8" name="Grafik 7">
            <a:extLst>
              <a:ext uri="{FF2B5EF4-FFF2-40B4-BE49-F238E27FC236}">
                <a16:creationId xmlns:a16="http://schemas.microsoft.com/office/drawing/2014/main" id="{3EDBC312-6E47-A144-EBCB-097831A1D3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0354" y="2915070"/>
            <a:ext cx="1756228" cy="602846"/>
          </a:xfrm>
          <a:prstGeom prst="rect">
            <a:avLst/>
          </a:prstGeom>
        </p:spPr>
      </p:pic>
      <p:sp>
        <p:nvSpPr>
          <p:cNvPr id="12" name="Textplatzhalter 20">
            <a:extLst>
              <a:ext uri="{FF2B5EF4-FFF2-40B4-BE49-F238E27FC236}">
                <a16:creationId xmlns:a16="http://schemas.microsoft.com/office/drawing/2014/main" id="{D9273BC8-B83E-DF40-9EAA-1458A4F191AE}"/>
              </a:ext>
            </a:extLst>
          </p:cNvPr>
          <p:cNvSpPr txBox="1">
            <a:spLocks/>
          </p:cNvSpPr>
          <p:nvPr/>
        </p:nvSpPr>
        <p:spPr>
          <a:xfrm>
            <a:off x="666000" y="1260001"/>
            <a:ext cx="8095445" cy="1795690"/>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2000" dirty="0">
                <a:solidFill>
                  <a:srgbClr val="88D840"/>
                </a:solidFill>
                <a:latin typeface="Lato" panose="020F0502020204030203" pitchFamily="34" charset="77"/>
                <a:cs typeface="Calibri" panose="020F0502020204030204" pitchFamily="34" charset="0"/>
              </a:rPr>
              <a:t>SCHULPLATTFORM </a:t>
            </a:r>
          </a:p>
          <a:p>
            <a:pPr marL="0" indent="0">
              <a:lnSpc>
                <a:spcPct val="100000"/>
              </a:lnSpc>
              <a:buFont typeface="Arial" panose="020B0604020202020204" pitchFamily="34" charset="0"/>
              <a:buNone/>
            </a:pPr>
            <a:r>
              <a:rPr lang="de-DE" sz="1600" dirty="0">
                <a:solidFill>
                  <a:schemeClr val="bg1"/>
                </a:solidFill>
                <a:latin typeface="Lato" panose="020F0502020204030203" pitchFamily="34" charset="77"/>
              </a:rPr>
              <a:t>Die Schulplattform als modulares System ermöglicht die individuelle Bereitstellung schulspezifischer Dienste. Sie fördert eine nahtlose Zusammenarbeit zwischen Lehrkräften, Lernenden und Erziehungsberechtigten und verbindet Technologie mit Menschen</a:t>
            </a:r>
            <a:r>
              <a:rPr lang="de-DE" sz="1600" dirty="0">
                <a:solidFill>
                  <a:schemeClr val="bg1"/>
                </a:solidFill>
                <a:latin typeface="Lato" panose="020F0502020204030203" pitchFamily="34" charset="77"/>
                <a:cs typeface="Calibri" panose="020F0502020204030204" pitchFamily="34" charset="0"/>
              </a:rPr>
              <a:t>. </a:t>
            </a:r>
          </a:p>
          <a:p>
            <a:pPr>
              <a:lnSpc>
                <a:spcPct val="100000"/>
              </a:lnSpc>
            </a:pPr>
            <a:r>
              <a:rPr lang="de-DE" sz="1050" dirty="0">
                <a:latin typeface="Lato" panose="020F0502020204030203" pitchFamily="34" charset="77"/>
                <a:cs typeface="Calibri" panose="020F0502020204030204" pitchFamily="34" charset="0"/>
              </a:rPr>
              <a:t> </a:t>
            </a:r>
          </a:p>
        </p:txBody>
      </p:sp>
    </p:spTree>
    <p:extLst>
      <p:ext uri="{BB962C8B-B14F-4D97-AF65-F5344CB8AC3E}">
        <p14:creationId xmlns:p14="http://schemas.microsoft.com/office/powerpoint/2010/main" val="1234180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Grafik 2"/>
          <p:cNvPicPr>
            <a:picLocks noChangeAspect="1"/>
          </p:cNvPicPr>
          <p:nvPr/>
        </p:nvPicPr>
        <p:blipFill>
          <a:blip r:embed="rId2"/>
          <a:stretch/>
        </p:blipFill>
        <p:spPr bwMode="auto">
          <a:xfrm>
            <a:off x="1946223" y="1681476"/>
            <a:ext cx="8299553" cy="2247385"/>
          </a:xfrm>
          <a:prstGeom prst="rect">
            <a:avLst/>
          </a:prstGeom>
        </p:spPr>
      </p:pic>
      <p:sp>
        <p:nvSpPr>
          <p:cNvPr id="2" name="Textfeld 1">
            <a:extLst>
              <a:ext uri="{FF2B5EF4-FFF2-40B4-BE49-F238E27FC236}">
                <a16:creationId xmlns:a16="http://schemas.microsoft.com/office/drawing/2014/main" id="{99F665FF-5476-486A-8E23-70F333550310}"/>
              </a:ext>
            </a:extLst>
          </p:cNvPr>
          <p:cNvSpPr txBox="1"/>
          <p:nvPr/>
        </p:nvSpPr>
        <p:spPr>
          <a:xfrm>
            <a:off x="9332" y="4404894"/>
            <a:ext cx="12182668" cy="1015663"/>
          </a:xfrm>
          <a:prstGeom prst="rect">
            <a:avLst/>
          </a:prstGeom>
          <a:noFill/>
        </p:spPr>
        <p:txBody>
          <a:bodyPr wrap="square" rtlCol="0">
            <a:spAutoFit/>
          </a:bodyPr>
          <a:lstStyle/>
          <a:p>
            <a:pPr algn="ctr"/>
            <a:r>
              <a:rPr lang="de-DE" sz="3000" dirty="0">
                <a:solidFill>
                  <a:srgbClr val="88D840"/>
                </a:solidFill>
                <a:effectLst/>
                <a:latin typeface="Lato" panose="020F0502020204030203" pitchFamily="34" charset="77"/>
                <a:ea typeface="Calibri" panose="020F0502020204030204" pitchFamily="34" charset="0"/>
                <a:cs typeface="Times New Roman" panose="02020603050405020304" pitchFamily="18" charset="0"/>
              </a:rPr>
              <a:t>SICHER. UNABHÄNGIG. FORTSCHRITTLICH. </a:t>
            </a:r>
          </a:p>
          <a:p>
            <a:pPr algn="ctr"/>
            <a:r>
              <a:rPr lang="de-DE" sz="3000" dirty="0">
                <a:solidFill>
                  <a:schemeClr val="bg1"/>
                </a:solidFill>
                <a:effectLst/>
                <a:latin typeface="Lato" panose="020F0502020204030203" pitchFamily="34" charset="77"/>
                <a:ea typeface="Calibri" panose="020F0502020204030204" pitchFamily="34" charset="0"/>
                <a:cs typeface="Times New Roman" panose="02020603050405020304" pitchFamily="18" charset="0"/>
              </a:rPr>
              <a:t>DIE ZUKUNFT DER SCHUL-IT</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feld 1">
            <a:extLst>
              <a:ext uri="{FF2B5EF4-FFF2-40B4-BE49-F238E27FC236}">
                <a16:creationId xmlns:a16="http://schemas.microsoft.com/office/drawing/2014/main" id="{7B02C4E6-4D69-495E-BE58-432A36352AC0}"/>
              </a:ext>
            </a:extLst>
          </p:cNvPr>
          <p:cNvSpPr txBox="1"/>
          <p:nvPr/>
        </p:nvSpPr>
        <p:spPr>
          <a:xfrm>
            <a:off x="648000" y="648000"/>
            <a:ext cx="6116867" cy="5324535"/>
          </a:xfrm>
          <a:prstGeom prst="rect">
            <a:avLst/>
          </a:prstGeom>
          <a:noFill/>
        </p:spPr>
        <p:txBody>
          <a:bodyPr wrap="square" rtlCol="0">
            <a:spAutoFit/>
          </a:bodyPr>
          <a:lstStyle/>
          <a:p>
            <a:pPr>
              <a:buClr>
                <a:srgbClr val="88D840"/>
              </a:buClr>
            </a:pPr>
            <a:r>
              <a:rPr lang="de-DE" sz="3700" b="1" dirty="0">
                <a:solidFill>
                  <a:schemeClr val="bg1"/>
                </a:solidFill>
                <a:latin typeface="Lato" panose="020F0502020204030203" pitchFamily="34" charset="0"/>
                <a:ea typeface="Lato" panose="020F0502020204030203" pitchFamily="34" charset="0"/>
                <a:cs typeface="Lato" panose="020F0502020204030203" pitchFamily="34" charset="0"/>
              </a:rPr>
              <a:t>HERAUSFORDERUNGEN</a:t>
            </a:r>
            <a:r>
              <a:rPr lang="de-DE" sz="3700" dirty="0">
                <a:solidFill>
                  <a:schemeClr val="bg1"/>
                </a:solidFill>
                <a:latin typeface="Lato" panose="020F0502020204030203" pitchFamily="34" charset="0"/>
                <a:ea typeface="Lato" panose="020F0502020204030203" pitchFamily="34" charset="0"/>
                <a:cs typeface="Lato" panose="020F0502020204030203" pitchFamily="34" charset="0"/>
              </a:rPr>
              <a:t> </a:t>
            </a:r>
          </a:p>
          <a:p>
            <a:pPr>
              <a:buClr>
                <a:srgbClr val="88D840"/>
              </a:buClr>
            </a:pPr>
            <a:r>
              <a:rPr lang="de-DE" sz="3700" b="1" dirty="0">
                <a:solidFill>
                  <a:schemeClr val="bg1"/>
                </a:solidFill>
                <a:latin typeface="Lato" panose="020F0502020204030203" pitchFamily="34" charset="0"/>
                <a:ea typeface="Lato" panose="020F0502020204030203" pitchFamily="34" charset="0"/>
                <a:cs typeface="Lato" panose="020F0502020204030203" pitchFamily="34" charset="0"/>
              </a:rPr>
              <a:t>IN DER SCHUL-IT</a:t>
            </a:r>
          </a:p>
          <a:p>
            <a:pPr>
              <a:buClr>
                <a:srgbClr val="88D840"/>
              </a:buClr>
            </a:pPr>
            <a:endParaRPr lang="de-DE" sz="14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IT-Teams mit knappen Ressourcen</a:t>
            </a: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unflexible, komplexe Schulplattformen</a:t>
            </a: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hohe Lizenzkosten und Anbieterabhängigkeit</a:t>
            </a: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Datenschutzprobleme bei Cloud-Lösungen</a:t>
            </a:r>
          </a:p>
          <a:p>
            <a:pPr>
              <a:buClr>
                <a:srgbClr val="88D840"/>
              </a:buClr>
            </a:pPr>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a:p>
            <a:pPr>
              <a:buClr>
                <a:srgbClr val="88D840"/>
              </a:buClr>
            </a:pPr>
            <a:r>
              <a:rPr lang="de-DE" b="1" dirty="0">
                <a:solidFill>
                  <a:srgbClr val="88D840"/>
                </a:solidFill>
                <a:latin typeface="Lato" panose="020F0502020204030203" pitchFamily="34" charset="77"/>
                <a:ea typeface="Lato" panose="020F0502020204030203" pitchFamily="34" charset="0"/>
                <a:cs typeface="Lato" panose="020F0502020204030203" pitchFamily="34" charset="0"/>
              </a:rPr>
              <a:t>DIE LÖSUNG FÜR BILDUNGSTRÄGER – </a:t>
            </a:r>
          </a:p>
          <a:p>
            <a:pPr>
              <a:buClr>
                <a:srgbClr val="88D840"/>
              </a:buClr>
            </a:pPr>
            <a:r>
              <a:rPr lang="de-DE" b="1" dirty="0">
                <a:solidFill>
                  <a:srgbClr val="88D840"/>
                </a:solidFill>
                <a:latin typeface="Lato" panose="020F0502020204030203" pitchFamily="34" charset="77"/>
                <a:ea typeface="Lato" panose="020F0502020204030203" pitchFamily="34" charset="0"/>
                <a:cs typeface="Lato" panose="020F0502020204030203" pitchFamily="34" charset="0"/>
              </a:rPr>
              <a:t>EDULUTION.IO</a:t>
            </a:r>
          </a:p>
          <a:p>
            <a:pPr>
              <a:buClr>
                <a:srgbClr val="88D840"/>
              </a:buClr>
            </a:pPr>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modulare und skalierbare Schul-IT</a:t>
            </a: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flexibel an jede Schulgröße anpassbar</a:t>
            </a: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DSGVO-Konformität, Datenschutz und Sicherheit</a:t>
            </a: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einfache, zentrale Verwaltung </a:t>
            </a: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effiziente Steuerung aller IT-Dienste</a:t>
            </a: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Eine Plattform für alle schulischen Anforderungen</a:t>
            </a:r>
          </a:p>
        </p:txBody>
      </p:sp>
      <p:pic>
        <p:nvPicPr>
          <p:cNvPr id="4" name="Grafik 3">
            <a:extLst>
              <a:ext uri="{FF2B5EF4-FFF2-40B4-BE49-F238E27FC236}">
                <a16:creationId xmlns:a16="http://schemas.microsoft.com/office/drawing/2014/main" id="{47A379C2-DE4C-4185-530E-FA0457F2E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3701" y="1485843"/>
            <a:ext cx="4479188" cy="4479188"/>
          </a:xfrm>
          <a:prstGeom prst="rect">
            <a:avLst/>
          </a:prstGeom>
        </p:spPr>
      </p:pic>
    </p:spTree>
    <p:extLst>
      <p:ext uri="{BB962C8B-B14F-4D97-AF65-F5344CB8AC3E}">
        <p14:creationId xmlns:p14="http://schemas.microsoft.com/office/powerpoint/2010/main" val="14420248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9" name="Grafik 28">
            <a:extLst>
              <a:ext uri="{FF2B5EF4-FFF2-40B4-BE49-F238E27FC236}">
                <a16:creationId xmlns:a16="http://schemas.microsoft.com/office/drawing/2014/main" id="{CAB08FEA-6025-0D78-09AF-537A88C85C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48001" y="2272621"/>
            <a:ext cx="5765448" cy="3937379"/>
          </a:xfrm>
          <a:prstGeom prst="rect">
            <a:avLst/>
          </a:prstGeom>
        </p:spPr>
      </p:pic>
      <p:sp>
        <p:nvSpPr>
          <p:cNvPr id="9" name="Textfeld 8">
            <a:extLst>
              <a:ext uri="{FF2B5EF4-FFF2-40B4-BE49-F238E27FC236}">
                <a16:creationId xmlns:a16="http://schemas.microsoft.com/office/drawing/2014/main" id="{5C03CAD2-505C-3643-8F4C-BF23CF376F9D}"/>
              </a:ext>
            </a:extLst>
          </p:cNvPr>
          <p:cNvSpPr txBox="1"/>
          <p:nvPr/>
        </p:nvSpPr>
        <p:spPr bwMode="auto">
          <a:xfrm>
            <a:off x="648001" y="648000"/>
            <a:ext cx="6031406" cy="1231106"/>
          </a:xfrm>
          <a:prstGeom prst="rect">
            <a:avLst/>
          </a:prstGeom>
          <a:noFill/>
        </p:spPr>
        <p:txBody>
          <a:bodyPr wrap="square" rtlCol="0">
            <a:spAutoFit/>
          </a:bodyPr>
          <a:lstStyle/>
          <a:p>
            <a:r>
              <a:rPr lang="de-DE" sz="3700" b="1" dirty="0">
                <a:solidFill>
                  <a:srgbClr val="FFFFFF"/>
                </a:solidFill>
                <a:latin typeface="Lato" panose="020F0502020204030203" pitchFamily="34" charset="77"/>
              </a:rPr>
              <a:t>EINE PLATTFORM FÜR ALLE ANFORDERUNGEN</a:t>
            </a:r>
            <a:endParaRPr lang="de-DE" dirty="0">
              <a:solidFill>
                <a:schemeClr val="bg1"/>
              </a:solidFill>
              <a:latin typeface="Lato" panose="020F0502020204030203" pitchFamily="34" charset="77"/>
            </a:endParaRPr>
          </a:p>
        </p:txBody>
      </p:sp>
      <p:pic>
        <p:nvPicPr>
          <p:cNvPr id="10" name="Grafik 9">
            <a:extLst>
              <a:ext uri="{FF2B5EF4-FFF2-40B4-BE49-F238E27FC236}">
                <a16:creationId xmlns:a16="http://schemas.microsoft.com/office/drawing/2014/main" id="{90E8C24B-DE7D-D04E-80E2-E987076755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193701" y="1485843"/>
            <a:ext cx="4479188" cy="4479188"/>
          </a:xfrm>
          <a:prstGeom prst="rect">
            <a:avLst/>
          </a:prstGeom>
        </p:spPr>
      </p:pic>
    </p:spTree>
    <p:extLst>
      <p:ext uri="{BB962C8B-B14F-4D97-AF65-F5344CB8AC3E}">
        <p14:creationId xmlns:p14="http://schemas.microsoft.com/office/powerpoint/2010/main" val="12775109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 name="Textfeld 11">
            <a:extLst>
              <a:ext uri="{FF2B5EF4-FFF2-40B4-BE49-F238E27FC236}">
                <a16:creationId xmlns:a16="http://schemas.microsoft.com/office/drawing/2014/main" id="{48F61948-5064-4E7A-834C-21B320F4B26B}"/>
              </a:ext>
            </a:extLst>
          </p:cNvPr>
          <p:cNvSpPr txBox="1"/>
          <p:nvPr/>
        </p:nvSpPr>
        <p:spPr>
          <a:xfrm>
            <a:off x="648000" y="648000"/>
            <a:ext cx="6257314" cy="5755422"/>
          </a:xfrm>
          <a:prstGeom prst="rect">
            <a:avLst/>
          </a:prstGeom>
          <a:noFill/>
        </p:spPr>
        <p:txBody>
          <a:bodyPr wrap="square">
            <a:spAutoFit/>
          </a:bodyPr>
          <a:lstStyle/>
          <a:p>
            <a:pPr algn="l"/>
            <a:r>
              <a:rPr lang="de-DE" sz="3000" b="1" i="0" dirty="0">
                <a:solidFill>
                  <a:srgbClr val="1380C4"/>
                </a:solidFill>
                <a:effectLst/>
                <a:latin typeface="Lato" panose="020F0502020204030203" pitchFamily="34" charset="0"/>
              </a:rPr>
              <a:t>COLLABORATION</a:t>
            </a:r>
          </a:p>
          <a:p>
            <a:pPr algn="l"/>
            <a:endParaRPr lang="de-DE" sz="1400" b="0" i="0" dirty="0">
              <a:solidFill>
                <a:srgbClr val="FFFFFF"/>
              </a:solidFill>
              <a:effectLst/>
              <a:latin typeface="Lato" panose="020F0502020204030203" pitchFamily="34" charset="0"/>
            </a:endParaRPr>
          </a:p>
          <a:p>
            <a:pPr algn="l"/>
            <a:r>
              <a:rPr lang="de-DE" i="0" dirty="0">
                <a:solidFill>
                  <a:srgbClr val="FFFFFF"/>
                </a:solidFill>
                <a:effectLst/>
                <a:latin typeface="Lato" panose="020F0502020204030203" pitchFamily="34" charset="0"/>
              </a:rPr>
              <a:t>In der Bildung spielt die Zusammenarbeit eine wichtige Rolle. Sie fördert kreative Ideen, effektives Lernen und eine positive Atmosphäre. Daher beinhaltet </a:t>
            </a:r>
            <a:r>
              <a:rPr lang="de-DE" i="0" dirty="0" err="1">
                <a:solidFill>
                  <a:srgbClr val="FFFFFF"/>
                </a:solidFill>
                <a:effectLst/>
                <a:latin typeface="Lato" panose="020F0502020204030203" pitchFamily="34" charset="0"/>
              </a:rPr>
              <a:t>Edulution</a:t>
            </a:r>
            <a:r>
              <a:rPr lang="de-DE" i="0" dirty="0">
                <a:solidFill>
                  <a:srgbClr val="FFFFFF"/>
                </a:solidFill>
                <a:effectLst/>
                <a:latin typeface="Lato" panose="020F0502020204030203" pitchFamily="34" charset="0"/>
              </a:rPr>
              <a:t> mehrere Kommunikations-Module sowie Bausteine für die Verwaltung, Sammlung und den Austausch von Informationen und Dokumenten.</a:t>
            </a:r>
            <a:br>
              <a:rPr lang="de-DE" i="0" dirty="0">
                <a:solidFill>
                  <a:srgbClr val="FFFFFF"/>
                </a:solidFill>
                <a:effectLst/>
                <a:latin typeface="Lato" panose="020F0502020204030203" pitchFamily="34" charset="0"/>
              </a:rPr>
            </a:br>
            <a:br>
              <a:rPr lang="de-DE" sz="1200" b="0" i="0" dirty="0">
                <a:solidFill>
                  <a:srgbClr val="FFFFFF"/>
                </a:solidFill>
                <a:effectLst/>
                <a:latin typeface="Lato" panose="020F0502020204030203" pitchFamily="34" charset="0"/>
              </a:rPr>
            </a:br>
            <a:endParaRPr lang="de-DE" sz="1200" b="0" i="0" dirty="0">
              <a:solidFill>
                <a:srgbClr val="FFFFFF"/>
              </a:solidFill>
              <a:effectLst/>
              <a:latin typeface="Lato" panose="020F0502020204030203" pitchFamily="34" charset="0"/>
            </a:endParaRPr>
          </a:p>
          <a:p>
            <a:pPr algn="l"/>
            <a:r>
              <a:rPr lang="de-DE" sz="3000" b="1" i="0" dirty="0">
                <a:solidFill>
                  <a:srgbClr val="5F99D2"/>
                </a:solidFill>
                <a:effectLst/>
                <a:latin typeface="Lato" panose="020F0502020204030203" pitchFamily="34" charset="0"/>
              </a:rPr>
              <a:t>ORGANISATION</a:t>
            </a:r>
          </a:p>
          <a:p>
            <a:pPr algn="l"/>
            <a:endParaRPr lang="de-DE" sz="1400" b="0" i="0" dirty="0">
              <a:solidFill>
                <a:srgbClr val="FFFFFF"/>
              </a:solidFill>
              <a:effectLst/>
              <a:latin typeface="Lato" panose="020F0502020204030203" pitchFamily="34" charset="0"/>
            </a:endParaRPr>
          </a:p>
          <a:p>
            <a:pPr algn="l"/>
            <a:r>
              <a:rPr lang="de-DE" i="0" dirty="0">
                <a:solidFill>
                  <a:srgbClr val="FFFFFF"/>
                </a:solidFill>
                <a:effectLst/>
                <a:latin typeface="Lato" panose="020F0502020204030203" pitchFamily="34" charset="0"/>
              </a:rPr>
              <a:t>Eine effiziente Organisation ist entscheidend für reibungslose Abläufe, optimale Ressourcennutzung und erfolgreiche Lehr- und Lernprozesse. Edulution unterstützt mit Features für das Management von Lerninhalten sowie zur zentralen Erfassung, Verwaltung und Synchronisierung von Informationen und Daten.</a:t>
            </a:r>
            <a:br>
              <a:rPr lang="de-DE" i="0" dirty="0">
                <a:solidFill>
                  <a:srgbClr val="FFFFFF"/>
                </a:solidFill>
                <a:effectLst/>
                <a:latin typeface="Lato" panose="020F0502020204030203" pitchFamily="34" charset="0"/>
              </a:rPr>
            </a:br>
            <a:br>
              <a:rPr lang="de-DE" b="0" i="0" dirty="0">
                <a:solidFill>
                  <a:srgbClr val="FFFFFF"/>
                </a:solidFill>
                <a:effectLst/>
                <a:latin typeface="Lato" panose="020F0502020204030203" pitchFamily="34" charset="0"/>
              </a:rPr>
            </a:br>
            <a:endParaRPr lang="de-DE" b="0" i="0" dirty="0">
              <a:solidFill>
                <a:srgbClr val="FFFFFF"/>
              </a:solidFill>
              <a:effectLst/>
              <a:latin typeface="Lato" panose="020F0502020204030203" pitchFamily="34" charset="0"/>
            </a:endParaRPr>
          </a:p>
        </p:txBody>
      </p:sp>
      <p:pic>
        <p:nvPicPr>
          <p:cNvPr id="3" name="Grafik 2">
            <a:extLst>
              <a:ext uri="{FF2B5EF4-FFF2-40B4-BE49-F238E27FC236}">
                <a16:creationId xmlns:a16="http://schemas.microsoft.com/office/drawing/2014/main" id="{DCA86B3C-A87A-E047-9310-9CA439C9A2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3314" y="1317171"/>
            <a:ext cx="7289800" cy="4978400"/>
          </a:xfrm>
          <a:prstGeom prst="rect">
            <a:avLst/>
          </a:prstGeom>
        </p:spPr>
      </p:pic>
      <p:pic>
        <p:nvPicPr>
          <p:cNvPr id="6" name="Grafik 5">
            <a:extLst>
              <a:ext uri="{FF2B5EF4-FFF2-40B4-BE49-F238E27FC236}">
                <a16:creationId xmlns:a16="http://schemas.microsoft.com/office/drawing/2014/main" id="{F0E15629-EEB5-5795-213B-D8456D18E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1100" y="1317171"/>
            <a:ext cx="7289800" cy="4978400"/>
          </a:xfrm>
          <a:prstGeom prst="rect">
            <a:avLst/>
          </a:prstGeom>
        </p:spPr>
      </p:pic>
    </p:spTree>
    <p:extLst>
      <p:ext uri="{BB962C8B-B14F-4D97-AF65-F5344CB8AC3E}">
        <p14:creationId xmlns:p14="http://schemas.microsoft.com/office/powerpoint/2010/main" val="4658489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 name="Textfeld 13">
            <a:extLst>
              <a:ext uri="{FF2B5EF4-FFF2-40B4-BE49-F238E27FC236}">
                <a16:creationId xmlns:a16="http://schemas.microsoft.com/office/drawing/2014/main" id="{AFA27C6E-CE33-434E-8151-0BF502BE01F2}"/>
              </a:ext>
            </a:extLst>
          </p:cNvPr>
          <p:cNvSpPr txBox="1"/>
          <p:nvPr/>
        </p:nvSpPr>
        <p:spPr>
          <a:xfrm>
            <a:off x="648000" y="648000"/>
            <a:ext cx="6046299" cy="4862870"/>
          </a:xfrm>
          <a:prstGeom prst="rect">
            <a:avLst/>
          </a:prstGeom>
          <a:noFill/>
        </p:spPr>
        <p:txBody>
          <a:bodyPr wrap="square">
            <a:spAutoFit/>
          </a:bodyPr>
          <a:lstStyle/>
          <a:p>
            <a:pPr algn="l"/>
            <a:r>
              <a:rPr lang="de-DE" sz="3000" b="1" i="0" dirty="0">
                <a:solidFill>
                  <a:srgbClr val="8FC046"/>
                </a:solidFill>
                <a:effectLst/>
                <a:latin typeface="Lato" panose="020F0502020204030203" pitchFamily="34" charset="0"/>
              </a:rPr>
              <a:t>INFRASTRUCTURE</a:t>
            </a:r>
          </a:p>
          <a:p>
            <a:pPr algn="l"/>
            <a:endParaRPr lang="de-DE" sz="1400" b="1" i="0" dirty="0">
              <a:solidFill>
                <a:srgbClr val="8FC046"/>
              </a:solidFill>
              <a:effectLst/>
              <a:latin typeface="Lato" panose="020F0502020204030203" pitchFamily="34" charset="0"/>
            </a:endParaRPr>
          </a:p>
          <a:p>
            <a:pPr algn="l"/>
            <a:r>
              <a:rPr lang="de-DE" sz="1800" i="0" dirty="0">
                <a:solidFill>
                  <a:srgbClr val="FFFFFF"/>
                </a:solidFill>
                <a:effectLst/>
                <a:latin typeface="Lato" panose="020F0502020204030203" pitchFamily="34" charset="0"/>
              </a:rPr>
              <a:t>Die Infrastruktur hat in Bildungseinrichtungen einen bedeutenden Einfluss auf das Lernumfeld und die Bildungsqualität. </a:t>
            </a:r>
            <a:r>
              <a:rPr lang="de-DE" sz="1800" i="0" dirty="0" err="1">
                <a:solidFill>
                  <a:srgbClr val="FFFFFF"/>
                </a:solidFill>
                <a:effectLst/>
                <a:latin typeface="Lato" panose="020F0502020204030203" pitchFamily="34" charset="0"/>
              </a:rPr>
              <a:t>Edulution</a:t>
            </a:r>
            <a:r>
              <a:rPr lang="de-DE" sz="1800" i="0" dirty="0">
                <a:solidFill>
                  <a:srgbClr val="FFFFFF"/>
                </a:solidFill>
                <a:effectLst/>
                <a:latin typeface="Lato" panose="020F0502020204030203" pitchFamily="34" charset="0"/>
              </a:rPr>
              <a:t> optimiert den Ressourceneinsatz mit verschiedenen Bausteinen zur Vernetzung, zentralen Verwaltung, einfachen Steuerung, effizienten Virtualisierung sowie zentralen Wartung.</a:t>
            </a:r>
            <a:br>
              <a:rPr lang="de-DE" sz="1800" i="0" dirty="0">
                <a:solidFill>
                  <a:srgbClr val="FFFFFF"/>
                </a:solidFill>
                <a:effectLst/>
                <a:latin typeface="Lato" panose="020F0502020204030203" pitchFamily="34" charset="0"/>
              </a:rPr>
            </a:br>
            <a:br>
              <a:rPr lang="de-DE" sz="1200" b="0" i="0" dirty="0">
                <a:solidFill>
                  <a:srgbClr val="FFFFFF"/>
                </a:solidFill>
                <a:effectLst/>
                <a:latin typeface="Lato" panose="020F0502020204030203" pitchFamily="34" charset="0"/>
              </a:rPr>
            </a:br>
            <a:endParaRPr lang="de-DE" sz="1200" b="0" i="0" dirty="0">
              <a:solidFill>
                <a:srgbClr val="FFFFFF"/>
              </a:solidFill>
              <a:effectLst/>
              <a:latin typeface="Lato" panose="020F0502020204030203" pitchFamily="34" charset="0"/>
            </a:endParaRPr>
          </a:p>
          <a:p>
            <a:pPr algn="l"/>
            <a:r>
              <a:rPr lang="de-DE" sz="3000" b="1" i="0" dirty="0">
                <a:solidFill>
                  <a:srgbClr val="6DAD7E"/>
                </a:solidFill>
                <a:effectLst/>
                <a:latin typeface="Lato" panose="020F0502020204030203" pitchFamily="34" charset="0"/>
              </a:rPr>
              <a:t>SECURITY</a:t>
            </a:r>
          </a:p>
          <a:p>
            <a:pPr algn="l"/>
            <a:endParaRPr lang="de-DE" sz="1400" b="1" i="0" dirty="0">
              <a:solidFill>
                <a:srgbClr val="6DAD7E"/>
              </a:solidFill>
              <a:effectLst/>
              <a:latin typeface="Lato" panose="020F0502020204030203" pitchFamily="34" charset="0"/>
            </a:endParaRPr>
          </a:p>
          <a:p>
            <a:pPr algn="l"/>
            <a:r>
              <a:rPr lang="de-DE" sz="1800" i="0" dirty="0">
                <a:solidFill>
                  <a:srgbClr val="FFFFFF"/>
                </a:solidFill>
                <a:effectLst/>
                <a:latin typeface="Lato" panose="020F0502020204030203" pitchFamily="34" charset="0"/>
              </a:rPr>
              <a:t>In einer vernetzten und digitalisierten Welt hat der Schutz von Daten und Informationen oberste Priorität. Edulution bietet eine professionelle Firewall, die vor potenziellen Sicherheitslücken schützt. Zudem ermöglicht ein Backupsystem im Notfall die Wiederherstellung der Daten.</a:t>
            </a:r>
          </a:p>
        </p:txBody>
      </p:sp>
      <p:pic>
        <p:nvPicPr>
          <p:cNvPr id="7" name="Grafik 6">
            <a:extLst>
              <a:ext uri="{FF2B5EF4-FFF2-40B4-BE49-F238E27FC236}">
                <a16:creationId xmlns:a16="http://schemas.microsoft.com/office/drawing/2014/main" id="{B5DDB7AC-D44D-AAAE-219C-E3FA9DE0E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708978" y="0"/>
            <a:ext cx="7289800" cy="4978400"/>
          </a:xfrm>
          <a:prstGeom prst="rect">
            <a:avLst/>
          </a:prstGeom>
        </p:spPr>
      </p:pic>
      <p:pic>
        <p:nvPicPr>
          <p:cNvPr id="10" name="Grafik 9">
            <a:extLst>
              <a:ext uri="{FF2B5EF4-FFF2-40B4-BE49-F238E27FC236}">
                <a16:creationId xmlns:a16="http://schemas.microsoft.com/office/drawing/2014/main" id="{B5C885FC-D2F3-6BA8-23DA-FB86BD403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9214757" y="14514"/>
            <a:ext cx="7289800" cy="4978400"/>
          </a:xfrm>
          <a:prstGeom prst="rect">
            <a:avLst/>
          </a:prstGeom>
        </p:spPr>
      </p:pic>
    </p:spTree>
    <p:extLst>
      <p:ext uri="{BB962C8B-B14F-4D97-AF65-F5344CB8AC3E}">
        <p14:creationId xmlns:p14="http://schemas.microsoft.com/office/powerpoint/2010/main" val="5655111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extfeld 1">
            <a:extLst>
              <a:ext uri="{FF2B5EF4-FFF2-40B4-BE49-F238E27FC236}">
                <a16:creationId xmlns:a16="http://schemas.microsoft.com/office/drawing/2014/main" id="{7B02C4E6-4D69-495E-BE58-432A36352AC0}"/>
              </a:ext>
            </a:extLst>
          </p:cNvPr>
          <p:cNvSpPr txBox="1"/>
          <p:nvPr/>
        </p:nvSpPr>
        <p:spPr>
          <a:xfrm>
            <a:off x="648000" y="648000"/>
            <a:ext cx="10534136" cy="3423181"/>
          </a:xfrm>
          <a:prstGeom prst="rect">
            <a:avLst/>
          </a:prstGeom>
          <a:noFill/>
        </p:spPr>
        <p:txBody>
          <a:bodyPr wrap="square" rtlCol="0">
            <a:spAutoFit/>
          </a:bodyPr>
          <a:lstStyle/>
          <a:p>
            <a:pPr>
              <a:buClr>
                <a:srgbClr val="88D840"/>
              </a:buClr>
            </a:pPr>
            <a:r>
              <a:rPr lang="de-DE" sz="3700" b="1" dirty="0" err="1">
                <a:solidFill>
                  <a:schemeClr val="bg1"/>
                </a:solidFill>
                <a:latin typeface="Lato" panose="020F0502020204030203" pitchFamily="34" charset="77"/>
                <a:ea typeface="Lato" panose="020F0502020204030203" pitchFamily="34" charset="0"/>
                <a:cs typeface="Lato" panose="020F0502020204030203" pitchFamily="34" charset="0"/>
              </a:rPr>
              <a:t>edulution.io</a:t>
            </a:r>
            <a:r>
              <a:rPr lang="de-DE" sz="3700" b="1" dirty="0">
                <a:solidFill>
                  <a:schemeClr val="bg1"/>
                </a:solidFill>
                <a:latin typeface="Lato" panose="020F0502020204030203" pitchFamily="34" charset="77"/>
                <a:ea typeface="Lato" panose="020F0502020204030203" pitchFamily="34" charset="0"/>
                <a:cs typeface="Lato" panose="020F0502020204030203" pitchFamily="34" charset="0"/>
              </a:rPr>
              <a:t> Bereitstellung – </a:t>
            </a:r>
          </a:p>
          <a:p>
            <a:pPr>
              <a:buClr>
                <a:srgbClr val="88D840"/>
              </a:buClr>
            </a:pPr>
            <a:r>
              <a:rPr lang="de-DE" sz="3000" b="1" dirty="0">
                <a:solidFill>
                  <a:srgbClr val="88D840"/>
                </a:solidFill>
                <a:latin typeface="Lato" panose="020F0502020204030203" pitchFamily="34" charset="77"/>
                <a:ea typeface="Lato" panose="020F0502020204030203" pitchFamily="34" charset="0"/>
                <a:cs typeface="Lato" panose="020F0502020204030203" pitchFamily="34" charset="0"/>
              </a:rPr>
              <a:t>ERFAHRENE DIENSTLEISTER</a:t>
            </a:r>
          </a:p>
          <a:p>
            <a:pPr>
              <a:buClr>
                <a:srgbClr val="88D840"/>
              </a:buClr>
            </a:pPr>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50000"/>
              </a:lnSpc>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Expertise &amp; Support: Erfolgreiche Implementierung, individuelle Anpassung &amp; langfristige Betreuung</a:t>
            </a:r>
          </a:p>
          <a:p>
            <a:pPr marL="285750" indent="-285750">
              <a:lnSpc>
                <a:spcPct val="150000"/>
              </a:lnSpc>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Server &amp; Netzwerk: Linuxmuster.net, Proxmox, </a:t>
            </a:r>
            <a:r>
              <a:rPr lang="de-DE" dirty="0" err="1">
                <a:solidFill>
                  <a:schemeClr val="bg1"/>
                </a:solidFill>
                <a:latin typeface="Lato" panose="020F0502020204030203" pitchFamily="34" charset="0"/>
                <a:ea typeface="Lato" panose="020F0502020204030203" pitchFamily="34" charset="0"/>
                <a:cs typeface="Lato" panose="020F0502020204030203" pitchFamily="34" charset="0"/>
              </a:rPr>
              <a:t>WireGuard</a:t>
            </a:r>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50000"/>
              </a:lnSpc>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Kommunikation: Matrix, </a:t>
            </a:r>
            <a:r>
              <a:rPr lang="de-DE" dirty="0" err="1">
                <a:solidFill>
                  <a:schemeClr val="bg1"/>
                </a:solidFill>
                <a:latin typeface="Lato" panose="020F0502020204030203" pitchFamily="34" charset="0"/>
                <a:ea typeface="Lato" panose="020F0502020204030203" pitchFamily="34" charset="0"/>
                <a:cs typeface="Lato" panose="020F0502020204030203" pitchFamily="34" charset="0"/>
              </a:rPr>
              <a:t>Nextcloud</a:t>
            </a:r>
            <a:r>
              <a:rPr lang="de-DE" dirty="0">
                <a:solidFill>
                  <a:schemeClr val="bg1"/>
                </a:solidFill>
                <a:latin typeface="Lato" panose="020F0502020204030203" pitchFamily="34" charset="0"/>
                <a:ea typeface="Lato" panose="020F0502020204030203" pitchFamily="34" charset="0"/>
                <a:cs typeface="Lato" panose="020F0502020204030203" pitchFamily="34" charset="0"/>
              </a:rPr>
              <a:t>, </a:t>
            </a:r>
            <a:r>
              <a:rPr lang="de-DE" dirty="0" err="1">
                <a:solidFill>
                  <a:schemeClr val="bg1"/>
                </a:solidFill>
                <a:latin typeface="Lato" panose="020F0502020204030203" pitchFamily="34" charset="0"/>
                <a:ea typeface="Lato" panose="020F0502020204030203" pitchFamily="34" charset="0"/>
                <a:cs typeface="Lato" panose="020F0502020204030203" pitchFamily="34" charset="0"/>
              </a:rPr>
              <a:t>BigBlueButton</a:t>
            </a:r>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50000"/>
              </a:lnSpc>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Lernplattformen: </a:t>
            </a:r>
            <a:r>
              <a:rPr lang="de-DE" dirty="0" err="1">
                <a:solidFill>
                  <a:schemeClr val="bg1"/>
                </a:solidFill>
                <a:latin typeface="Lato" panose="020F0502020204030203" pitchFamily="34" charset="0"/>
                <a:ea typeface="Lato" panose="020F0502020204030203" pitchFamily="34" charset="0"/>
                <a:cs typeface="Lato" panose="020F0502020204030203" pitchFamily="34" charset="0"/>
              </a:rPr>
              <a:t>Moodle</a:t>
            </a:r>
            <a:r>
              <a:rPr lang="de-DE" dirty="0">
                <a:solidFill>
                  <a:schemeClr val="bg1"/>
                </a:solidFill>
                <a:latin typeface="Lato" panose="020F0502020204030203" pitchFamily="34" charset="0"/>
                <a:ea typeface="Lato" panose="020F0502020204030203" pitchFamily="34" charset="0"/>
                <a:cs typeface="Lato" panose="020F0502020204030203" pitchFamily="34" charset="0"/>
              </a:rPr>
              <a:t>, </a:t>
            </a:r>
            <a:r>
              <a:rPr lang="de-DE" dirty="0" err="1">
                <a:solidFill>
                  <a:schemeClr val="bg1"/>
                </a:solidFill>
                <a:latin typeface="Lato" panose="020F0502020204030203" pitchFamily="34" charset="0"/>
                <a:ea typeface="Lato" panose="020F0502020204030203" pitchFamily="34" charset="0"/>
                <a:cs typeface="Lato" panose="020F0502020204030203" pitchFamily="34" charset="0"/>
              </a:rPr>
              <a:t>DokuWiki</a:t>
            </a:r>
            <a:r>
              <a:rPr lang="de-DE" dirty="0">
                <a:solidFill>
                  <a:schemeClr val="bg1"/>
                </a:solidFill>
                <a:latin typeface="Lato" panose="020F0502020204030203" pitchFamily="34" charset="0"/>
                <a:ea typeface="Lato" panose="020F0502020204030203" pitchFamily="34" charset="0"/>
                <a:cs typeface="Lato" panose="020F0502020204030203" pitchFamily="34" charset="0"/>
              </a:rPr>
              <a:t>, </a:t>
            </a:r>
            <a:r>
              <a:rPr lang="de-DE" dirty="0" err="1">
                <a:solidFill>
                  <a:schemeClr val="bg1"/>
                </a:solidFill>
                <a:latin typeface="Lato" panose="020F0502020204030203" pitchFamily="34" charset="0"/>
                <a:ea typeface="Lato" panose="020F0502020204030203" pitchFamily="34" charset="0"/>
                <a:cs typeface="Lato" panose="020F0502020204030203" pitchFamily="34" charset="0"/>
              </a:rPr>
              <a:t>SurveyJS</a:t>
            </a:r>
            <a:endParaRPr lang="de-DE"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50000"/>
              </a:lnSpc>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Sicherheit: Sophos &amp; </a:t>
            </a:r>
            <a:r>
              <a:rPr lang="de-DE" dirty="0" err="1">
                <a:solidFill>
                  <a:schemeClr val="bg1"/>
                </a:solidFill>
                <a:latin typeface="Lato" panose="020F0502020204030203" pitchFamily="34" charset="0"/>
                <a:ea typeface="Lato" panose="020F0502020204030203" pitchFamily="34" charset="0"/>
                <a:cs typeface="Lato" panose="020F0502020204030203" pitchFamily="34" charset="0"/>
              </a:rPr>
              <a:t>Intercept</a:t>
            </a:r>
            <a:r>
              <a:rPr lang="de-DE" dirty="0">
                <a:solidFill>
                  <a:schemeClr val="bg1"/>
                </a:solidFill>
                <a:latin typeface="Lato" panose="020F0502020204030203" pitchFamily="34" charset="0"/>
                <a:ea typeface="Lato" panose="020F0502020204030203" pitchFamily="34" charset="0"/>
                <a:cs typeface="Lato" panose="020F0502020204030203" pitchFamily="34" charset="0"/>
              </a:rPr>
              <a:t> X (DSGVO-konform)</a:t>
            </a:r>
          </a:p>
        </p:txBody>
      </p:sp>
    </p:spTree>
    <p:extLst>
      <p:ext uri="{BB962C8B-B14F-4D97-AF65-F5344CB8AC3E}">
        <p14:creationId xmlns:p14="http://schemas.microsoft.com/office/powerpoint/2010/main" val="33076410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 name="Textfeld 13">
            <a:extLst>
              <a:ext uri="{FF2B5EF4-FFF2-40B4-BE49-F238E27FC236}">
                <a16:creationId xmlns:a16="http://schemas.microsoft.com/office/drawing/2014/main" id="{1161CEDB-3B91-2144-B889-F2DDD3062B6D}"/>
              </a:ext>
            </a:extLst>
          </p:cNvPr>
          <p:cNvSpPr txBox="1"/>
          <p:nvPr/>
        </p:nvSpPr>
        <p:spPr bwMode="auto">
          <a:xfrm>
            <a:off x="648000" y="648000"/>
            <a:ext cx="4994573" cy="5986254"/>
          </a:xfrm>
          <a:prstGeom prst="rect">
            <a:avLst/>
          </a:prstGeom>
          <a:noFill/>
        </p:spPr>
        <p:txBody>
          <a:bodyPr wrap="square" rtlCol="0">
            <a:spAutoFit/>
          </a:bodyPr>
          <a:lstStyle/>
          <a:p>
            <a:r>
              <a:rPr lang="de-DE" sz="3700" b="1" dirty="0">
                <a:solidFill>
                  <a:srgbClr val="FFFFFF"/>
                </a:solidFill>
                <a:effectLst/>
                <a:latin typeface="Lato" panose="020F0502020204030203" pitchFamily="34" charset="77"/>
              </a:rPr>
              <a:t>DIE PLATTFORM</a:t>
            </a:r>
          </a:p>
          <a:p>
            <a:endParaRPr lang="de-DE" b="1" dirty="0">
              <a:solidFill>
                <a:schemeClr val="bg1"/>
              </a:solidFill>
              <a:latin typeface="Lato" panose="020F0502020204030203" pitchFamily="34" charset="77"/>
            </a:endParaRPr>
          </a:p>
          <a:p>
            <a:r>
              <a:rPr lang="de-DE" dirty="0" err="1">
                <a:solidFill>
                  <a:schemeClr val="bg1"/>
                </a:solidFill>
                <a:latin typeface="Lato" panose="020F0502020204030203" pitchFamily="34" charset="77"/>
              </a:rPr>
              <a:t>edulution</a:t>
            </a:r>
            <a:r>
              <a:rPr lang="de-DE" dirty="0">
                <a:solidFill>
                  <a:schemeClr val="bg1"/>
                </a:solidFill>
                <a:latin typeface="Lato" panose="020F0502020204030203" pitchFamily="34" charset="77"/>
              </a:rPr>
              <a:t> vereint verschiedene Kernprodukte und schafft eine Umgebung mit allen wichtigen Applikationen an einem Ort.</a:t>
            </a:r>
          </a:p>
          <a:p>
            <a:endParaRPr lang="de-DE" dirty="0">
              <a:solidFill>
                <a:schemeClr val="bg1"/>
              </a:solidFill>
              <a:latin typeface="Lato" panose="020F0502020204030203" pitchFamily="34" charset="77"/>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Benutzername &amp; Passwort</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Infoboard</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Dateien</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Umfragen</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Klassenraum</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E-Mail</a:t>
            </a: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Videokonferenzen</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Lernmanagement</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Benachrichtigungen</a:t>
            </a:r>
          </a:p>
          <a:p>
            <a:pPr marL="285750" indent="-285750">
              <a:buClr>
                <a:srgbClr val="88D840"/>
              </a:buClr>
              <a:buFont typeface="Wingdings" panose="05000000000000000000" pitchFamily="2" charset="2"/>
              <a:buChar char="§"/>
            </a:pPr>
            <a:endParaRPr lang="de-DE" sz="5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88D840"/>
              </a:buClr>
              <a:buFont typeface="Wingdings" panose="05000000000000000000" pitchFamily="2" charset="2"/>
              <a:buChar char="§"/>
            </a:pPr>
            <a:r>
              <a:rPr lang="de-DE" dirty="0">
                <a:solidFill>
                  <a:schemeClr val="bg1"/>
                </a:solidFill>
                <a:latin typeface="Lato" panose="020F0502020204030203" pitchFamily="34" charset="0"/>
                <a:ea typeface="Lato" panose="020F0502020204030203" pitchFamily="34" charset="0"/>
                <a:cs typeface="Lato" panose="020F0502020204030203" pitchFamily="34" charset="0"/>
              </a:rPr>
              <a:t>…</a:t>
            </a:r>
          </a:p>
          <a:p>
            <a:endParaRPr lang="de-DE" dirty="0">
              <a:solidFill>
                <a:schemeClr val="bg1"/>
              </a:solidFill>
              <a:latin typeface="Lato" panose="020F0502020204030203" pitchFamily="34" charset="77"/>
            </a:endParaRPr>
          </a:p>
        </p:txBody>
      </p:sp>
      <p:pic>
        <p:nvPicPr>
          <p:cNvPr id="23" name="Grafik 22">
            <a:extLst>
              <a:ext uri="{FF2B5EF4-FFF2-40B4-BE49-F238E27FC236}">
                <a16:creationId xmlns:a16="http://schemas.microsoft.com/office/drawing/2014/main" id="{0EA706A4-6765-F84D-A30B-1390E09BDF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4897276" y="124295"/>
            <a:ext cx="7046072" cy="6477030"/>
          </a:xfrm>
          <a:prstGeom prst="rect">
            <a:avLst/>
          </a:prstGeom>
        </p:spPr>
      </p:pic>
    </p:spTree>
    <p:extLst>
      <p:ext uri="{BB962C8B-B14F-4D97-AF65-F5344CB8AC3E}">
        <p14:creationId xmlns:p14="http://schemas.microsoft.com/office/powerpoint/2010/main" val="19065755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3031</Words>
  <Application>Microsoft Macintosh PowerPoint</Application>
  <PresentationFormat>Breitbild</PresentationFormat>
  <Paragraphs>446</Paragraphs>
  <Slides>37</Slides>
  <Notes>31</Notes>
  <HiddenSlides>11</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37</vt:i4>
      </vt:variant>
    </vt:vector>
  </HeadingPairs>
  <TitlesOfParts>
    <vt:vector size="44" baseType="lpstr">
      <vt:lpstr>Arial</vt:lpstr>
      <vt:lpstr>Arial</vt:lpstr>
      <vt:lpstr>Calibri</vt:lpstr>
      <vt:lpstr>Calibri Light</vt:lpstr>
      <vt:lpstr>Lato</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Bausteine Schulplattform</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Eva-Maria Tritschler</dc:creator>
  <cp:lastModifiedBy>Microsoft Office User</cp:lastModifiedBy>
  <cp:revision>341</cp:revision>
  <dcterms:created xsi:type="dcterms:W3CDTF">2025-03-26T07:59:21Z</dcterms:created>
  <dcterms:modified xsi:type="dcterms:W3CDTF">2026-01-20T10:57:20Z</dcterms:modified>
</cp:coreProperties>
</file>